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3" r:id="rId2"/>
  </p:sldMasterIdLst>
  <p:notesMasterIdLst>
    <p:notesMasterId r:id="rId84"/>
  </p:notesMasterIdLst>
  <p:sldIdLst>
    <p:sldId id="416" r:id="rId3"/>
    <p:sldId id="374" r:id="rId4"/>
    <p:sldId id="375" r:id="rId5"/>
    <p:sldId id="372" r:id="rId6"/>
    <p:sldId id="380" r:id="rId7"/>
    <p:sldId id="377" r:id="rId8"/>
    <p:sldId id="379" r:id="rId9"/>
    <p:sldId id="378" r:id="rId10"/>
    <p:sldId id="376" r:id="rId11"/>
    <p:sldId id="386" r:id="rId12"/>
    <p:sldId id="411" r:id="rId13"/>
    <p:sldId id="417" r:id="rId14"/>
    <p:sldId id="418" r:id="rId15"/>
    <p:sldId id="383" r:id="rId16"/>
    <p:sldId id="384" r:id="rId17"/>
    <p:sldId id="385" r:id="rId18"/>
    <p:sldId id="453" r:id="rId19"/>
    <p:sldId id="387" r:id="rId20"/>
    <p:sldId id="391" r:id="rId21"/>
    <p:sldId id="428" r:id="rId22"/>
    <p:sldId id="430" r:id="rId23"/>
    <p:sldId id="429" r:id="rId24"/>
    <p:sldId id="427" r:id="rId25"/>
    <p:sldId id="414" r:id="rId26"/>
    <p:sldId id="455" r:id="rId27"/>
    <p:sldId id="456" r:id="rId28"/>
    <p:sldId id="457" r:id="rId29"/>
    <p:sldId id="458" r:id="rId30"/>
    <p:sldId id="459" r:id="rId31"/>
    <p:sldId id="460" r:id="rId32"/>
    <p:sldId id="461" r:id="rId33"/>
    <p:sldId id="462" r:id="rId34"/>
    <p:sldId id="463" r:id="rId35"/>
    <p:sldId id="464" r:id="rId36"/>
    <p:sldId id="465" r:id="rId37"/>
    <p:sldId id="466" r:id="rId38"/>
    <p:sldId id="467" r:id="rId39"/>
    <p:sldId id="468" r:id="rId40"/>
    <p:sldId id="469" r:id="rId41"/>
    <p:sldId id="470" r:id="rId42"/>
    <p:sldId id="471" r:id="rId43"/>
    <p:sldId id="472" r:id="rId44"/>
    <p:sldId id="473" r:id="rId45"/>
    <p:sldId id="476" r:id="rId46"/>
    <p:sldId id="474" r:id="rId47"/>
    <p:sldId id="477" r:id="rId48"/>
    <p:sldId id="420" r:id="rId49"/>
    <p:sldId id="478" r:id="rId50"/>
    <p:sldId id="475" r:id="rId51"/>
    <p:sldId id="479" r:id="rId52"/>
    <p:sldId id="480" r:id="rId53"/>
    <p:sldId id="481" r:id="rId54"/>
    <p:sldId id="482" r:id="rId55"/>
    <p:sldId id="484" r:id="rId56"/>
    <p:sldId id="485" r:id="rId57"/>
    <p:sldId id="486" r:id="rId58"/>
    <p:sldId id="483" r:id="rId59"/>
    <p:sldId id="487" r:id="rId60"/>
    <p:sldId id="488" r:id="rId61"/>
    <p:sldId id="489" r:id="rId62"/>
    <p:sldId id="490" r:id="rId63"/>
    <p:sldId id="491" r:id="rId64"/>
    <p:sldId id="492" r:id="rId65"/>
    <p:sldId id="493" r:id="rId66"/>
    <p:sldId id="494" r:id="rId67"/>
    <p:sldId id="503" r:id="rId68"/>
    <p:sldId id="504" r:id="rId69"/>
    <p:sldId id="505" r:id="rId70"/>
    <p:sldId id="506" r:id="rId71"/>
    <p:sldId id="507" r:id="rId72"/>
    <p:sldId id="501" r:id="rId73"/>
    <p:sldId id="502" r:id="rId74"/>
    <p:sldId id="508" r:id="rId75"/>
    <p:sldId id="495" r:id="rId76"/>
    <p:sldId id="496" r:id="rId77"/>
    <p:sldId id="497" r:id="rId78"/>
    <p:sldId id="498" r:id="rId79"/>
    <p:sldId id="499" r:id="rId80"/>
    <p:sldId id="500" r:id="rId81"/>
    <p:sldId id="509" r:id="rId82"/>
    <p:sldId id="510"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5" autoAdjust="0"/>
    <p:restoredTop sz="94512"/>
  </p:normalViewPr>
  <p:slideViewPr>
    <p:cSldViewPr snapToGrid="0" snapToObjects="1">
      <p:cViewPr varScale="1">
        <p:scale>
          <a:sx n="107" d="100"/>
          <a:sy n="107" d="100"/>
        </p:scale>
        <p:origin x="14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image" Target="../media/image7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74A9A-ABD3-F340-8323-3D77AC328090}" type="datetimeFigureOut">
              <a:rPr lang="en-US" smtClean="0"/>
              <a:t>9/9/19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5B7FD-DEDF-3848-98BA-C07D0FAD604E}" type="slidenum">
              <a:rPr lang="en-US" smtClean="0"/>
              <a:t>‹#›</a:t>
            </a:fld>
            <a:endParaRPr lang="en-US"/>
          </a:p>
        </p:txBody>
      </p:sp>
    </p:spTree>
    <p:extLst>
      <p:ext uri="{BB962C8B-B14F-4D97-AF65-F5344CB8AC3E}">
        <p14:creationId xmlns:p14="http://schemas.microsoft.com/office/powerpoint/2010/main" val="698809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5901" rtl="0" eaLnBrk="0" fontAlgn="base" latinLnBrk="0" hangingPunct="0">
              <a:lnSpc>
                <a:spcPct val="100000"/>
              </a:lnSpc>
              <a:spcBef>
                <a:spcPct val="0"/>
              </a:spcBef>
              <a:spcAft>
                <a:spcPct val="0"/>
              </a:spcAft>
              <a:buClrTx/>
              <a:buSzTx/>
              <a:buFontTx/>
              <a:buNone/>
              <a:tabLst/>
              <a:defRPr/>
            </a:pPr>
            <a:fld id="{6BB59E13-8434-AE46-A01A-5834BA16C253}" type="slidenum">
              <a:rPr kumimoji="0" lang="en-US" sz="1200" b="0" i="0" u="none" strike="noStrike" kern="1200" cap="none" spc="0" normalizeH="0" baseline="0" noProof="0">
                <a:ln>
                  <a:noFill/>
                </a:ln>
                <a:solidFill>
                  <a:srgbClr val="000000"/>
                </a:solidFill>
                <a:effectLst/>
                <a:uLnTx/>
                <a:uFillTx/>
                <a:latin typeface="Times" charset="0"/>
                <a:ea typeface="Osaka" charset="0"/>
                <a:cs typeface="+mn-cs"/>
              </a:rPr>
              <a:pPr marL="0" marR="0" lvl="0" indent="0" algn="r" defTabSz="935901"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000000"/>
              </a:solidFill>
              <a:effectLst/>
              <a:uLnTx/>
              <a:uFillTx/>
              <a:latin typeface="Times" charset="0"/>
              <a:ea typeface="Osaka" charset="0"/>
              <a:cs typeface="+mn-cs"/>
            </a:endParaRPr>
          </a:p>
        </p:txBody>
      </p:sp>
    </p:spTree>
    <p:extLst>
      <p:ext uri="{BB962C8B-B14F-4D97-AF65-F5344CB8AC3E}">
        <p14:creationId xmlns:p14="http://schemas.microsoft.com/office/powerpoint/2010/main" val="1290766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005840"/>
            <a:ext cx="8001000" cy="685800"/>
          </a:xfrm>
        </p:spPr>
        <p:txBody>
          <a:bodyPr lIns="0"/>
          <a:lstStyle>
            <a:lvl1pPr>
              <a:defRPr sz="2295"/>
            </a:lvl1pPr>
          </a:lstStyle>
          <a:p>
            <a:r>
              <a:rPr lang="en-US" dirty="0"/>
              <a:t>Click to edit Subhead</a:t>
            </a:r>
          </a:p>
        </p:txBody>
      </p:sp>
      <p:sp>
        <p:nvSpPr>
          <p:cNvPr id="3" name="Content Placeholder 2"/>
          <p:cNvSpPr>
            <a:spLocks noGrp="1"/>
          </p:cNvSpPr>
          <p:nvPr>
            <p:ph idx="1" hasCustomPrompt="1"/>
          </p:nvPr>
        </p:nvSpPr>
        <p:spPr>
          <a:xfrm>
            <a:off x="609600" y="1828800"/>
            <a:ext cx="8001000" cy="3886200"/>
          </a:xfrm>
        </p:spPr>
        <p:txBody>
          <a:bodyPr/>
          <a:lstStyle>
            <a:lvl1pPr marL="231458" indent="-231458">
              <a:spcBef>
                <a:spcPts val="675"/>
              </a:spcBef>
              <a:buClr>
                <a:srgbClr val="B99B49"/>
              </a:buClr>
              <a:buFont typeface="Wingdings" charset="2"/>
              <a:buChar char="§"/>
              <a:defRPr/>
            </a:lvl1pPr>
            <a:lvl2pPr marL="501491" indent="-192881">
              <a:spcBef>
                <a:spcPts val="675"/>
              </a:spcBef>
              <a:buClr>
                <a:srgbClr val="B99B49"/>
              </a:buClr>
              <a:buFont typeface="Lucida Grande"/>
              <a:buChar char="»"/>
              <a:defRPr/>
            </a:lvl2pPr>
            <a:lvl3pPr marL="771525" indent="-154305">
              <a:spcBef>
                <a:spcPts val="675"/>
              </a:spcBef>
              <a:buClr>
                <a:srgbClr val="B99B49"/>
              </a:buClr>
              <a:buFont typeface="Wingdings" charset="2"/>
              <a:buChar char="§"/>
              <a:defRPr/>
            </a:lvl3pPr>
            <a:lvl4pPr marL="1080135" indent="-154305">
              <a:spcBef>
                <a:spcPts val="675"/>
              </a:spcBef>
              <a:buClr>
                <a:srgbClr val="B99B49"/>
              </a:buClr>
              <a:buFont typeface="Lucida Grande"/>
              <a:buChar char="»"/>
              <a:defRPr/>
            </a:lvl4pPr>
            <a:lvl5pPr marL="1388745" indent="-154305">
              <a:spcBef>
                <a:spcPts val="675"/>
              </a:spcBef>
              <a:buClr>
                <a:srgbClr val="B99B49"/>
              </a:buClr>
              <a:buFont typeface="Wingdings" charset="2"/>
              <a:buChar char="§"/>
              <a:defRPr/>
            </a:lvl5p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ln/>
        </p:spPr>
        <p:txBody>
          <a:bodyPr/>
          <a:lstStyle>
            <a:lvl1pPr>
              <a:defRPr/>
            </a:lvl1pPr>
          </a:lstStyle>
          <a:p>
            <a:endParaRPr lang="en-US"/>
          </a:p>
        </p:txBody>
      </p:sp>
      <p:sp>
        <p:nvSpPr>
          <p:cNvPr id="5" name="Rectangle 6"/>
          <p:cNvSpPr>
            <a:spLocks noGrp="1" noChangeArrowheads="1"/>
          </p:cNvSpPr>
          <p:nvPr>
            <p:ph type="sldNum" sz="quarter" idx="11"/>
          </p:nvPr>
        </p:nvSpPr>
        <p:spPr>
          <a:ln/>
        </p:spPr>
        <p:txBody>
          <a:bodyPr/>
          <a:lstStyle>
            <a:lvl1pPr>
              <a:defRPr/>
            </a:lvl1pPr>
          </a:lstStyle>
          <a:p>
            <a:fld id="{417DDD1A-043C-214E-AFBF-7C13B4723BDF}" type="slidenum">
              <a:rPr lang="en-US" smtClean="0"/>
              <a:t>‹#›</a:t>
            </a:fld>
            <a:endParaRPr lang="en-US"/>
          </a:p>
        </p:txBody>
      </p:sp>
    </p:spTree>
    <p:extLst>
      <p:ext uri="{BB962C8B-B14F-4D97-AF65-F5344CB8AC3E}">
        <p14:creationId xmlns:p14="http://schemas.microsoft.com/office/powerpoint/2010/main" val="162180654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SmartArt Placeholder 2"/>
          <p:cNvSpPr>
            <a:spLocks noGrp="1"/>
          </p:cNvSpPr>
          <p:nvPr>
            <p:ph type="dgm" idx="1"/>
          </p:nvPr>
        </p:nvSpPr>
        <p:spPr>
          <a:xfrm>
            <a:off x="457200" y="1600200"/>
            <a:ext cx="8229600" cy="4530725"/>
          </a:xfrm>
        </p:spPr>
        <p:txBody>
          <a:bodyPr/>
          <a:lstStyle/>
          <a:p>
            <a:endParaRPr lang="en-US"/>
          </a:p>
        </p:txBody>
      </p:sp>
      <p:sp>
        <p:nvSpPr>
          <p:cNvPr id="4" name="Date Placeholder 3"/>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fld id="{613E0B96-C07D-1A41-ADAB-C388BD9B0B6E}" type="slidenum">
              <a:rPr lang="en-US" altLang="en-US"/>
              <a:pPr/>
              <a:t>‹#›</a:t>
            </a:fld>
            <a:endParaRPr lang="en-US" altLang="en-US"/>
          </a:p>
        </p:txBody>
      </p:sp>
    </p:spTree>
    <p:extLst>
      <p:ext uri="{BB962C8B-B14F-4D97-AF65-F5344CB8AC3E}">
        <p14:creationId xmlns:p14="http://schemas.microsoft.com/office/powerpoint/2010/main" val="38463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005840"/>
            <a:ext cx="8001000" cy="685800"/>
          </a:xfrm>
        </p:spPr>
        <p:txBody>
          <a:bodyPr lIns="0"/>
          <a:lstStyle>
            <a:lvl1pPr>
              <a:defRPr sz="2295"/>
            </a:lvl1pPr>
          </a:lstStyle>
          <a:p>
            <a:r>
              <a:rPr lang="en-US" dirty="0"/>
              <a:t>Click to edit Subhead</a:t>
            </a:r>
          </a:p>
        </p:txBody>
      </p:sp>
      <p:sp>
        <p:nvSpPr>
          <p:cNvPr id="3" name="Content Placeholder 2"/>
          <p:cNvSpPr>
            <a:spLocks noGrp="1"/>
          </p:cNvSpPr>
          <p:nvPr>
            <p:ph idx="1" hasCustomPrompt="1"/>
          </p:nvPr>
        </p:nvSpPr>
        <p:spPr>
          <a:xfrm>
            <a:off x="609600" y="1828800"/>
            <a:ext cx="8001000" cy="3886200"/>
          </a:xfrm>
        </p:spPr>
        <p:txBody>
          <a:bodyPr/>
          <a:lstStyle>
            <a:lvl1pPr marL="231458" indent="-231458">
              <a:spcBef>
                <a:spcPts val="675"/>
              </a:spcBef>
              <a:buClr>
                <a:srgbClr val="B99B49"/>
              </a:buClr>
              <a:buFont typeface="Wingdings" charset="2"/>
              <a:buChar char="§"/>
              <a:defRPr/>
            </a:lvl1pPr>
            <a:lvl2pPr marL="501491" indent="-192881">
              <a:spcBef>
                <a:spcPts val="675"/>
              </a:spcBef>
              <a:buClr>
                <a:srgbClr val="B99B49"/>
              </a:buClr>
              <a:buFont typeface="Lucida Grande"/>
              <a:buChar char="»"/>
              <a:defRPr/>
            </a:lvl2pPr>
            <a:lvl3pPr marL="771525" indent="-154305">
              <a:spcBef>
                <a:spcPts val="675"/>
              </a:spcBef>
              <a:buClr>
                <a:srgbClr val="B99B49"/>
              </a:buClr>
              <a:buFont typeface="Wingdings" charset="2"/>
              <a:buChar char="§"/>
              <a:defRPr/>
            </a:lvl3pPr>
            <a:lvl4pPr marL="1080135" indent="-154305">
              <a:spcBef>
                <a:spcPts val="675"/>
              </a:spcBef>
              <a:buClr>
                <a:srgbClr val="B99B49"/>
              </a:buClr>
              <a:buFont typeface="Lucida Grande"/>
              <a:buChar char="»"/>
              <a:defRPr/>
            </a:lvl4pPr>
            <a:lvl5pPr marL="1388745" indent="-154305">
              <a:spcBef>
                <a:spcPts val="675"/>
              </a:spcBef>
              <a:buClr>
                <a:srgbClr val="B99B49"/>
              </a:buClr>
              <a:buFont typeface="Wingdings" charset="2"/>
              <a:buChar char="§"/>
              <a:defRPr/>
            </a:lvl5p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ln/>
        </p:spPr>
        <p:txBody>
          <a:bodyPr/>
          <a:lstStyle>
            <a:lvl1pPr>
              <a:defRPr/>
            </a:lvl1pPr>
          </a:lstStyle>
          <a:p>
            <a:endParaRPr lang="en-US" dirty="0"/>
          </a:p>
        </p:txBody>
      </p:sp>
      <p:sp>
        <p:nvSpPr>
          <p:cNvPr id="5" name="Rectangle 6"/>
          <p:cNvSpPr>
            <a:spLocks noGrp="1" noChangeArrowheads="1"/>
          </p:cNvSpPr>
          <p:nvPr>
            <p:ph type="sldNum" sz="quarter" idx="11"/>
          </p:nvPr>
        </p:nvSpPr>
        <p:spPr>
          <a:ln/>
        </p:spPr>
        <p:txBody>
          <a:bodyPr/>
          <a:lstStyle>
            <a:lvl1pPr>
              <a:defRPr/>
            </a:lvl1pPr>
          </a:lstStyle>
          <a:p>
            <a:fld id="{2577227C-FE81-1C4D-9648-168F6ADCE5DD}" type="slidenum">
              <a:rPr lang="en-US" smtClean="0"/>
              <a:pPr/>
              <a:t>‹#›</a:t>
            </a:fld>
            <a:endParaRPr lang="en-US" dirty="0"/>
          </a:p>
        </p:txBody>
      </p:sp>
    </p:spTree>
    <p:extLst>
      <p:ext uri="{BB962C8B-B14F-4D97-AF65-F5344CB8AC3E}">
        <p14:creationId xmlns:p14="http://schemas.microsoft.com/office/powerpoint/2010/main" val="406894216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bg>
      <p:bgRef idx="1001">
        <a:schemeClr val="bg1"/>
      </p:bgRef>
    </p:bg>
    <p:spTree>
      <p:nvGrpSpPr>
        <p:cNvPr id="1" name=""/>
        <p:cNvGrpSpPr/>
        <p:nvPr/>
      </p:nvGrpSpPr>
      <p:grpSpPr>
        <a:xfrm>
          <a:off x="0" y="0"/>
          <a:ext cx="0" cy="0"/>
          <a:chOff x="0" y="0"/>
          <a:chExt cx="0" cy="0"/>
        </a:xfrm>
      </p:grpSpPr>
      <p:sp>
        <p:nvSpPr>
          <p:cNvPr id="4" name="Rectangle 13"/>
          <p:cNvSpPr>
            <a:spLocks noChangeArrowheads="1"/>
          </p:cNvSpPr>
          <p:nvPr userDrawn="1"/>
        </p:nvSpPr>
        <p:spPr bwMode="auto">
          <a:xfrm>
            <a:off x="0" y="-76200"/>
            <a:ext cx="9144000" cy="5791200"/>
          </a:xfrm>
          <a:prstGeom prst="rect">
            <a:avLst/>
          </a:prstGeom>
          <a:gradFill rotWithShape="0">
            <a:gsLst>
              <a:gs pos="0">
                <a:schemeClr val="tx1"/>
              </a:gs>
              <a:gs pos="100000">
                <a:srgbClr val="333333"/>
              </a:gs>
            </a:gsLst>
            <a:lin ang="5400000" scaled="1"/>
          </a:gradFill>
          <a:ln w="9525">
            <a:noFill/>
            <a:miter lim="800000"/>
            <a:headEnd/>
            <a:tailEnd/>
          </a:ln>
          <a:effectLst/>
        </p:spPr>
        <p:txBody>
          <a:bodyPr wrap="none" anchor="ctr"/>
          <a:lstStyle/>
          <a:p>
            <a:endParaRPr lang="en-US" sz="1215" dirty="0"/>
          </a:p>
        </p:txBody>
      </p:sp>
      <p:sp>
        <p:nvSpPr>
          <p:cNvPr id="5" name="Rectangle 7"/>
          <p:cNvSpPr>
            <a:spLocks noChangeArrowheads="1"/>
          </p:cNvSpPr>
          <p:nvPr userDrawn="1"/>
        </p:nvSpPr>
        <p:spPr bwMode="auto">
          <a:xfrm>
            <a:off x="0" y="5638800"/>
            <a:ext cx="9144000" cy="1219200"/>
          </a:xfrm>
          <a:prstGeom prst="rect">
            <a:avLst/>
          </a:prstGeom>
          <a:solidFill>
            <a:schemeClr val="tx1"/>
          </a:solidFill>
          <a:ln w="9525">
            <a:noFill/>
            <a:miter lim="800000"/>
            <a:headEnd/>
            <a:tailEnd/>
          </a:ln>
          <a:effectLst/>
        </p:spPr>
        <p:txBody>
          <a:bodyPr wrap="none" anchor="ctr"/>
          <a:lstStyle/>
          <a:p>
            <a:endParaRPr lang="en-US" sz="1215" dirty="0"/>
          </a:p>
        </p:txBody>
      </p:sp>
      <p:sp>
        <p:nvSpPr>
          <p:cNvPr id="6" name="Line 10"/>
          <p:cNvSpPr>
            <a:spLocks noChangeShapeType="1"/>
          </p:cNvSpPr>
          <p:nvPr userDrawn="1"/>
        </p:nvSpPr>
        <p:spPr bwMode="auto">
          <a:xfrm>
            <a:off x="0" y="5638800"/>
            <a:ext cx="9144000" cy="0"/>
          </a:xfrm>
          <a:prstGeom prst="line">
            <a:avLst/>
          </a:prstGeom>
          <a:noFill/>
          <a:ln w="6350">
            <a:solidFill>
              <a:srgbClr val="4D4D4D"/>
            </a:solidFill>
            <a:round/>
            <a:headEnd/>
            <a:tailEnd/>
          </a:ln>
          <a:effectLst/>
        </p:spPr>
        <p:txBody>
          <a:bodyPr wrap="none" anchor="ctr"/>
          <a:lstStyle/>
          <a:p>
            <a:pPr>
              <a:defRPr/>
            </a:pPr>
            <a:endParaRPr lang="en-US" sz="1215" dirty="0">
              <a:ea typeface="Osaka" charset="-128"/>
              <a:cs typeface="Osaka" charset="-128"/>
            </a:endParaRPr>
          </a:p>
        </p:txBody>
      </p:sp>
      <p:sp>
        <p:nvSpPr>
          <p:cNvPr id="3074" name="Rectangle 2"/>
          <p:cNvSpPr>
            <a:spLocks noGrp="1" noChangeArrowheads="1"/>
          </p:cNvSpPr>
          <p:nvPr>
            <p:ph type="ctrTitle"/>
          </p:nvPr>
        </p:nvSpPr>
        <p:spPr>
          <a:xfrm>
            <a:off x="685800" y="1600200"/>
            <a:ext cx="7772400" cy="1143000"/>
          </a:xfrm>
        </p:spPr>
        <p:txBody>
          <a:bodyPr anchor="ctr"/>
          <a:lstStyle>
            <a:lvl1pPr algn="ctr">
              <a:defRPr sz="1890">
                <a:solidFill>
                  <a:srgbClr val="CFB87C"/>
                </a:solidFill>
              </a:defRPr>
            </a:lvl1pPr>
          </a:lstStyle>
          <a:p>
            <a:r>
              <a:rPr lang="en-US"/>
              <a:t>Click to edit Master title style</a:t>
            </a:r>
            <a:endParaRPr lang="en-US" dirty="0"/>
          </a:p>
        </p:txBody>
      </p:sp>
      <p:sp>
        <p:nvSpPr>
          <p:cNvPr id="3075" name="Rectangle 3"/>
          <p:cNvSpPr>
            <a:spLocks noGrp="1" noChangeArrowheads="1"/>
          </p:cNvSpPr>
          <p:nvPr>
            <p:ph type="subTitle" idx="1"/>
          </p:nvPr>
        </p:nvSpPr>
        <p:spPr>
          <a:xfrm>
            <a:off x="1371600" y="3200400"/>
            <a:ext cx="6400800" cy="1752600"/>
          </a:xfrm>
        </p:spPr>
        <p:txBody>
          <a:bodyPr/>
          <a:lstStyle>
            <a:lvl1pPr marL="0" indent="0" algn="ctr">
              <a:spcBef>
                <a:spcPts val="1350"/>
              </a:spcBef>
              <a:buFont typeface="Wingdings" charset="2"/>
              <a:buNone/>
              <a:defRPr sz="1215">
                <a:solidFill>
                  <a:srgbClr val="CCCCCC"/>
                </a:solidFill>
              </a:defRPr>
            </a:lvl1pPr>
          </a:lstStyle>
          <a:p>
            <a:r>
              <a:rPr lang="en-US"/>
              <a:t>Click to edit Master subtitle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9833" y="5999742"/>
            <a:ext cx="5024338" cy="497323"/>
          </a:xfrm>
          <a:prstGeom prst="rect">
            <a:avLst/>
          </a:prstGeom>
        </p:spPr>
      </p:pic>
      <p:sp>
        <p:nvSpPr>
          <p:cNvPr id="9" name="Rectangle 7"/>
          <p:cNvSpPr>
            <a:spLocks noChangeArrowheads="1"/>
          </p:cNvSpPr>
          <p:nvPr userDrawn="1"/>
        </p:nvSpPr>
        <p:spPr bwMode="auto">
          <a:xfrm>
            <a:off x="0" y="5562600"/>
            <a:ext cx="9144000" cy="76200"/>
          </a:xfrm>
          <a:prstGeom prst="rect">
            <a:avLst/>
          </a:prstGeom>
          <a:solidFill>
            <a:srgbClr val="CFB87C"/>
          </a:solidFill>
          <a:ln w="9525">
            <a:noFill/>
            <a:miter lim="800000"/>
            <a:headEnd/>
            <a:tailEnd/>
          </a:ln>
          <a:effectLst/>
        </p:spPr>
        <p:txBody>
          <a:bodyPr wrap="none" anchor="ctr"/>
          <a:lstStyle/>
          <a:p>
            <a:endParaRPr lang="en-US" sz="1215" dirty="0"/>
          </a:p>
        </p:txBody>
      </p:sp>
    </p:spTree>
    <p:extLst>
      <p:ext uri="{BB962C8B-B14F-4D97-AF65-F5344CB8AC3E}">
        <p14:creationId xmlns:p14="http://schemas.microsoft.com/office/powerpoint/2010/main" val="34959200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3" name="Rounded Rectangle 2"/>
          <p:cNvSpPr/>
          <p:nvPr/>
        </p:nvSpPr>
        <p:spPr bwMode="auto">
          <a:xfrm>
            <a:off x="-152400" y="6263640"/>
            <a:ext cx="9448800" cy="457200"/>
          </a:xfrm>
          <a:prstGeom prst="roundRect">
            <a:avLst>
              <a:gd name="adj" fmla="val 0"/>
            </a:avLst>
          </a:prstGeom>
          <a:gradFill flip="none" rotWithShape="1">
            <a:gsLst>
              <a:gs pos="76000">
                <a:schemeClr val="tx1"/>
              </a:gs>
              <a:gs pos="40000">
                <a:schemeClr val="tx1">
                  <a:alpha val="10000"/>
                </a:schemeClr>
              </a:gs>
            </a:gsLst>
            <a:lin ang="0" scaled="1"/>
            <a:tileRect/>
          </a:gradFill>
          <a:ln w="9525" cap="flat" cmpd="sng" algn="ctr">
            <a:solidFill>
              <a:schemeClr val="bg1"/>
            </a:solidFill>
            <a:prstDash val="solid"/>
            <a:round/>
            <a:headEnd type="none" w="med" len="med"/>
            <a:tailEnd type="none" w="med" len="med"/>
          </a:ln>
          <a:effectLst/>
        </p:spPr>
        <p:txBody>
          <a:bodyPr vert="horz" wrap="square" lIns="61722" tIns="30861" rIns="61722" bIns="30861" numCol="1" rtlCol="0" anchor="t" anchorCtr="0" compatLnSpc="1">
            <a:prstTxWarp prst="textNoShape">
              <a:avLst/>
            </a:prstTxWarp>
          </a:bodyPr>
          <a:lstStyle/>
          <a:p>
            <a:pPr marL="0" marR="0" indent="0" algn="l" defTabSz="617220" rtl="0" eaLnBrk="0" fontAlgn="base" latinLnBrk="0" hangingPunct="0">
              <a:lnSpc>
                <a:spcPct val="100000"/>
              </a:lnSpc>
              <a:spcBef>
                <a:spcPct val="0"/>
              </a:spcBef>
              <a:spcAft>
                <a:spcPct val="0"/>
              </a:spcAft>
              <a:buClrTx/>
              <a:buSzTx/>
              <a:buFontTx/>
              <a:buNone/>
              <a:tabLst/>
            </a:pPr>
            <a:endParaRPr kumimoji="0" lang="en-US" sz="1620" b="0" i="0" u="none" strike="noStrike" cap="none" normalizeH="0" baseline="0" dirty="0">
              <a:ln>
                <a:noFill/>
              </a:ln>
              <a:solidFill>
                <a:schemeClr val="tx1"/>
              </a:solidFill>
              <a:effectLst/>
              <a:latin typeface="Times" charset="0"/>
              <a:ea typeface="Osaka" charset="-128"/>
              <a:cs typeface="Osaka"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6296688"/>
            <a:ext cx="3951232" cy="391106"/>
          </a:xfrm>
          <a:prstGeom prst="rect">
            <a:avLst/>
          </a:prstGeom>
        </p:spPr>
      </p:pic>
      <p:sp>
        <p:nvSpPr>
          <p:cNvPr id="1034" name="Rectangle 10"/>
          <p:cNvSpPr>
            <a:spLocks noChangeArrowheads="1"/>
          </p:cNvSpPr>
          <p:nvPr/>
        </p:nvSpPr>
        <p:spPr bwMode="auto">
          <a:xfrm>
            <a:off x="0" y="-42861"/>
            <a:ext cx="8839200" cy="347663"/>
          </a:xfrm>
          <a:prstGeom prst="rect">
            <a:avLst/>
          </a:prstGeom>
          <a:gradFill rotWithShape="0">
            <a:gsLst>
              <a:gs pos="0">
                <a:srgbClr val="333333"/>
              </a:gs>
              <a:gs pos="100000">
                <a:schemeClr val="tx1"/>
              </a:gs>
            </a:gsLst>
            <a:lin ang="5400000" scaled="1"/>
          </a:gradFill>
          <a:ln w="9525">
            <a:noFill/>
            <a:miter lim="800000"/>
            <a:headEnd/>
            <a:tailEnd/>
          </a:ln>
          <a:effectLst/>
        </p:spPr>
        <p:txBody>
          <a:bodyPr wrap="none" anchor="ctr" anchorCtr="0"/>
          <a:lstStyle/>
          <a:p>
            <a:endParaRPr lang="en-US" sz="1215" dirty="0"/>
          </a:p>
        </p:txBody>
      </p:sp>
      <p:sp>
        <p:nvSpPr>
          <p:cNvPr id="1027" name="Rectangle 2"/>
          <p:cNvSpPr>
            <a:spLocks noGrp="1" noChangeArrowheads="1"/>
          </p:cNvSpPr>
          <p:nvPr>
            <p:ph type="title"/>
          </p:nvPr>
        </p:nvSpPr>
        <p:spPr bwMode="auto">
          <a:xfrm>
            <a:off x="609600" y="100584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heading</a:t>
            </a:r>
          </a:p>
        </p:txBody>
      </p:sp>
      <p:sp>
        <p:nvSpPr>
          <p:cNvPr id="1028" name="Rectangle 3"/>
          <p:cNvSpPr>
            <a:spLocks noGrp="1" noChangeArrowheads="1"/>
          </p:cNvSpPr>
          <p:nvPr>
            <p:ph type="body" idx="1"/>
          </p:nvPr>
        </p:nvSpPr>
        <p:spPr bwMode="auto">
          <a:xfrm>
            <a:off x="609600" y="1828800"/>
            <a:ext cx="8001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Rectangle 5"/>
          <p:cNvSpPr>
            <a:spLocks noGrp="1" noChangeArrowheads="1"/>
          </p:cNvSpPr>
          <p:nvPr>
            <p:ph type="ftr" sz="quarter" idx="3"/>
          </p:nvPr>
        </p:nvSpPr>
        <p:spPr bwMode="auto">
          <a:xfrm>
            <a:off x="76200" y="-45720"/>
            <a:ext cx="5638800" cy="3657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540" kern="0" cap="all" spc="68">
                <a:solidFill>
                  <a:srgbClr val="CFBA7D"/>
                </a:solidFill>
                <a:latin typeface="Arial" charset="0"/>
              </a:defRPr>
            </a:lvl1pPr>
          </a:lstStyle>
          <a:p>
            <a:endParaRPr lang="en-US"/>
          </a:p>
        </p:txBody>
      </p:sp>
      <p:sp>
        <p:nvSpPr>
          <p:cNvPr id="1042" name="Rectangle 18"/>
          <p:cNvSpPr>
            <a:spLocks noGrp="1" noChangeArrowheads="1"/>
          </p:cNvSpPr>
          <p:nvPr>
            <p:ph type="dt" sz="half" idx="2"/>
          </p:nvPr>
        </p:nvSpPr>
        <p:spPr bwMode="auto">
          <a:xfrm>
            <a:off x="6553200" y="-45720"/>
            <a:ext cx="2057400" cy="3657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540">
                <a:solidFill>
                  <a:srgbClr val="808080"/>
                </a:solidFill>
                <a:latin typeface="Arial" charset="0"/>
              </a:defRPr>
            </a:lvl1pPr>
          </a:lstStyle>
          <a:p>
            <a:endParaRPr lang="en-US"/>
          </a:p>
        </p:txBody>
      </p:sp>
      <p:sp>
        <p:nvSpPr>
          <p:cNvPr id="11" name="Rectangle 10"/>
          <p:cNvSpPr>
            <a:spLocks noChangeArrowheads="1"/>
          </p:cNvSpPr>
          <p:nvPr/>
        </p:nvSpPr>
        <p:spPr bwMode="auto">
          <a:xfrm>
            <a:off x="8839200" y="-42861"/>
            <a:ext cx="304800" cy="347663"/>
          </a:xfrm>
          <a:prstGeom prst="rect">
            <a:avLst/>
          </a:prstGeom>
          <a:solidFill>
            <a:srgbClr val="CFBA7D"/>
          </a:solidFill>
          <a:ln w="9525">
            <a:noFill/>
            <a:miter lim="800000"/>
            <a:headEnd/>
            <a:tailEnd/>
          </a:ln>
          <a:effectLst/>
        </p:spPr>
        <p:txBody>
          <a:bodyPr wrap="none" anchor="ctr" anchorCtr="0"/>
          <a:lstStyle/>
          <a:p>
            <a:endParaRPr lang="en-US" sz="1215" dirty="0"/>
          </a:p>
        </p:txBody>
      </p:sp>
      <p:sp>
        <p:nvSpPr>
          <p:cNvPr id="1030" name="Rectangle 6"/>
          <p:cNvSpPr>
            <a:spLocks noGrp="1" noChangeArrowheads="1"/>
          </p:cNvSpPr>
          <p:nvPr>
            <p:ph type="sldNum" sz="quarter" idx="4"/>
          </p:nvPr>
        </p:nvSpPr>
        <p:spPr bwMode="auto">
          <a:xfrm>
            <a:off x="8839200" y="-45720"/>
            <a:ext cx="304800" cy="365760"/>
          </a:xfrm>
          <a:prstGeom prst="rect">
            <a:avLst/>
          </a:prstGeom>
          <a:noFill/>
          <a:ln w="9525">
            <a:noFill/>
            <a:miter lim="800000"/>
            <a:headEnd/>
            <a:tailEnd/>
          </a:ln>
          <a:effectLst/>
        </p:spPr>
        <p:txBody>
          <a:bodyPr vert="horz" wrap="none" lIns="91440" tIns="45720" rIns="91440" bIns="45720" numCol="1" anchor="ctr" anchorCtr="1" compatLnSpc="1">
            <a:prstTxWarp prst="textNoShape">
              <a:avLst/>
            </a:prstTxWarp>
          </a:bodyPr>
          <a:lstStyle>
            <a:lvl1pPr algn="r">
              <a:defRPr sz="810" b="0">
                <a:solidFill>
                  <a:schemeClr val="bg1"/>
                </a:solidFill>
                <a:latin typeface="Arial" charset="0"/>
              </a:defRPr>
            </a:lvl1pPr>
          </a:lstStyle>
          <a:p>
            <a:fld id="{417DDD1A-043C-214E-AFBF-7C13B4723BDF}" type="slidenum">
              <a:rPr lang="en-US" smtClean="0"/>
              <a:t>‹#›</a:t>
            </a:fld>
            <a:endParaRPr lang="en-US"/>
          </a:p>
        </p:txBody>
      </p:sp>
    </p:spTree>
    <p:extLst>
      <p:ext uri="{BB962C8B-B14F-4D97-AF65-F5344CB8AC3E}">
        <p14:creationId xmlns:p14="http://schemas.microsoft.com/office/powerpoint/2010/main" val="1551666815"/>
      </p:ext>
    </p:extLst>
  </p:cSld>
  <p:clrMap bg1="lt1" tx1="dk1" bg2="lt2" tx2="dk2" accent1="accent1" accent2="accent2" accent3="accent3" accent4="accent4" accent5="accent5" accent6="accent6" hlink="hlink" folHlink="folHlink"/>
  <p:sldLayoutIdLst>
    <p:sldLayoutId id="2147483675" r:id="rId1"/>
    <p:sldLayoutId id="2147483682" r:id="rId2"/>
  </p:sldLayoutIdLst>
  <p:hf hdr="0" ftr="0" dt="0"/>
  <p:txStyles>
    <p:title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p:titleStyle>
    <p:bodyStyle>
      <a:lvl1pPr marL="231458" indent="-231458" algn="l" rtl="0" eaLnBrk="1" fontAlgn="base" hangingPunct="1">
        <a:spcBef>
          <a:spcPts val="675"/>
        </a:spcBef>
        <a:spcAft>
          <a:spcPct val="0"/>
        </a:spcAft>
        <a:buClr>
          <a:srgbClr val="B99B49"/>
        </a:buClr>
        <a:buFont typeface="Wingdings" charset="0"/>
        <a:buChar char="§"/>
        <a:defRPr sz="1620">
          <a:solidFill>
            <a:schemeClr val="tx1"/>
          </a:solidFill>
          <a:latin typeface="+mn-lt"/>
          <a:ea typeface="+mn-ea"/>
          <a:cs typeface="+mn-cs"/>
        </a:defRPr>
      </a:lvl1pPr>
      <a:lvl2pPr marL="501491" indent="-192881" algn="l" rtl="0" eaLnBrk="1" fontAlgn="base" hangingPunct="1">
        <a:spcBef>
          <a:spcPts val="675"/>
        </a:spcBef>
        <a:spcAft>
          <a:spcPct val="0"/>
        </a:spcAft>
        <a:buClr>
          <a:srgbClr val="B99B49"/>
        </a:buClr>
        <a:buFont typeface="Wingdings" charset="2"/>
        <a:buChar char="Ø"/>
        <a:defRPr>
          <a:solidFill>
            <a:schemeClr val="tx1"/>
          </a:solidFill>
          <a:latin typeface="+mn-lt"/>
          <a:ea typeface="+mn-ea"/>
          <a:cs typeface="+mn-cs"/>
        </a:defRPr>
      </a:lvl2pPr>
      <a:lvl3pPr marL="771525" indent="-154305" algn="l" rtl="0" eaLnBrk="1" fontAlgn="base" hangingPunct="1">
        <a:spcBef>
          <a:spcPts val="675"/>
        </a:spcBef>
        <a:spcAft>
          <a:spcPct val="0"/>
        </a:spcAft>
        <a:buClr>
          <a:srgbClr val="B99B49"/>
        </a:buClr>
        <a:buFont typeface="Wingdings" charset="2"/>
        <a:buChar char=""/>
        <a:defRPr>
          <a:solidFill>
            <a:schemeClr val="tx1"/>
          </a:solidFill>
          <a:latin typeface="+mn-lt"/>
          <a:ea typeface="+mn-ea"/>
          <a:cs typeface="+mn-cs"/>
        </a:defRPr>
      </a:lvl3pPr>
      <a:lvl4pPr marL="1080135" indent="-154305" algn="l" rtl="0" eaLnBrk="1" fontAlgn="base" hangingPunct="1">
        <a:spcBef>
          <a:spcPts val="675"/>
        </a:spcBef>
        <a:spcAft>
          <a:spcPct val="0"/>
        </a:spcAft>
        <a:buClr>
          <a:srgbClr val="B99B49"/>
        </a:buClr>
        <a:buFont typeface="Arial"/>
        <a:buChar char="•"/>
        <a:defRPr>
          <a:solidFill>
            <a:schemeClr val="tx1"/>
          </a:solidFill>
          <a:latin typeface="+mn-lt"/>
          <a:ea typeface="+mn-ea"/>
          <a:cs typeface="+mn-cs"/>
        </a:defRPr>
      </a:lvl4pPr>
      <a:lvl5pPr marL="1388745" indent="-154305" algn="l" rtl="0" eaLnBrk="1" fontAlgn="base" hangingPunct="1">
        <a:spcBef>
          <a:spcPts val="675"/>
        </a:spcBef>
        <a:spcAft>
          <a:spcPct val="0"/>
        </a:spcAft>
        <a:buClr>
          <a:srgbClr val="B99B49"/>
        </a:buClr>
        <a:buFont typeface="Wingdings" charset="2"/>
        <a:buChar char="§"/>
        <a:defRPr>
          <a:solidFill>
            <a:schemeClr val="tx1"/>
          </a:solidFill>
          <a:latin typeface="+mn-lt"/>
          <a:ea typeface="+mn-ea"/>
          <a:cs typeface="+mn-cs"/>
        </a:defRPr>
      </a:lvl5pPr>
      <a:lvl6pPr marL="169735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6pPr>
      <a:lvl7pPr marL="200596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7pPr>
      <a:lvl8pPr marL="231457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8pPr>
      <a:lvl9pPr marL="262318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9pPr>
    </p:bodyStyle>
    <p:otherStyle>
      <a:defPPr>
        <a:defRPr lang="en-US"/>
      </a:defPPr>
      <a:lvl1pPr marL="0" algn="l" defTabSz="308610" rtl="0" eaLnBrk="1" latinLnBrk="0" hangingPunct="1">
        <a:defRPr sz="1215" kern="1200">
          <a:solidFill>
            <a:schemeClr val="tx1"/>
          </a:solidFill>
          <a:latin typeface="+mn-lt"/>
          <a:ea typeface="+mn-ea"/>
          <a:cs typeface="+mn-cs"/>
        </a:defRPr>
      </a:lvl1pPr>
      <a:lvl2pPr marL="308610" algn="l" defTabSz="308610" rtl="0" eaLnBrk="1" latinLnBrk="0" hangingPunct="1">
        <a:defRPr sz="1215" kern="1200">
          <a:solidFill>
            <a:schemeClr val="tx1"/>
          </a:solidFill>
          <a:latin typeface="+mn-lt"/>
          <a:ea typeface="+mn-ea"/>
          <a:cs typeface="+mn-cs"/>
        </a:defRPr>
      </a:lvl2pPr>
      <a:lvl3pPr marL="617220" algn="l" defTabSz="308610" rtl="0" eaLnBrk="1" latinLnBrk="0" hangingPunct="1">
        <a:defRPr sz="1215" kern="1200">
          <a:solidFill>
            <a:schemeClr val="tx1"/>
          </a:solidFill>
          <a:latin typeface="+mn-lt"/>
          <a:ea typeface="+mn-ea"/>
          <a:cs typeface="+mn-cs"/>
        </a:defRPr>
      </a:lvl3pPr>
      <a:lvl4pPr marL="925830" algn="l" defTabSz="308610" rtl="0" eaLnBrk="1" latinLnBrk="0" hangingPunct="1">
        <a:defRPr sz="1215" kern="1200">
          <a:solidFill>
            <a:schemeClr val="tx1"/>
          </a:solidFill>
          <a:latin typeface="+mn-lt"/>
          <a:ea typeface="+mn-ea"/>
          <a:cs typeface="+mn-cs"/>
        </a:defRPr>
      </a:lvl4pPr>
      <a:lvl5pPr marL="1234440" algn="l" defTabSz="308610" rtl="0" eaLnBrk="1" latinLnBrk="0" hangingPunct="1">
        <a:defRPr sz="1215" kern="1200">
          <a:solidFill>
            <a:schemeClr val="tx1"/>
          </a:solidFill>
          <a:latin typeface="+mn-lt"/>
          <a:ea typeface="+mn-ea"/>
          <a:cs typeface="+mn-cs"/>
        </a:defRPr>
      </a:lvl5pPr>
      <a:lvl6pPr marL="1543050" algn="l" defTabSz="308610" rtl="0" eaLnBrk="1" latinLnBrk="0" hangingPunct="1">
        <a:defRPr sz="1215" kern="1200">
          <a:solidFill>
            <a:schemeClr val="tx1"/>
          </a:solidFill>
          <a:latin typeface="+mn-lt"/>
          <a:ea typeface="+mn-ea"/>
          <a:cs typeface="+mn-cs"/>
        </a:defRPr>
      </a:lvl6pPr>
      <a:lvl7pPr marL="1851660" algn="l" defTabSz="308610" rtl="0" eaLnBrk="1" latinLnBrk="0" hangingPunct="1">
        <a:defRPr sz="1215" kern="1200">
          <a:solidFill>
            <a:schemeClr val="tx1"/>
          </a:solidFill>
          <a:latin typeface="+mn-lt"/>
          <a:ea typeface="+mn-ea"/>
          <a:cs typeface="+mn-cs"/>
        </a:defRPr>
      </a:lvl7pPr>
      <a:lvl8pPr marL="2160270" algn="l" defTabSz="308610" rtl="0" eaLnBrk="1" latinLnBrk="0" hangingPunct="1">
        <a:defRPr sz="1215" kern="1200">
          <a:solidFill>
            <a:schemeClr val="tx1"/>
          </a:solidFill>
          <a:latin typeface="+mn-lt"/>
          <a:ea typeface="+mn-ea"/>
          <a:cs typeface="+mn-cs"/>
        </a:defRPr>
      </a:lvl8pPr>
      <a:lvl9pPr marL="2468880" algn="l" defTabSz="308610" rtl="0" eaLnBrk="1" latinLnBrk="0" hangingPunct="1">
        <a:defRPr sz="121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3" name="Rounded Rectangle 2"/>
          <p:cNvSpPr/>
          <p:nvPr/>
        </p:nvSpPr>
        <p:spPr bwMode="auto">
          <a:xfrm>
            <a:off x="-152400" y="6263640"/>
            <a:ext cx="9448800" cy="457200"/>
          </a:xfrm>
          <a:prstGeom prst="roundRect">
            <a:avLst>
              <a:gd name="adj" fmla="val 0"/>
            </a:avLst>
          </a:prstGeom>
          <a:gradFill flip="none" rotWithShape="1">
            <a:gsLst>
              <a:gs pos="76000">
                <a:schemeClr val="tx1"/>
              </a:gs>
              <a:gs pos="40000">
                <a:schemeClr val="tx1">
                  <a:alpha val="10000"/>
                </a:schemeClr>
              </a:gs>
            </a:gsLst>
            <a:lin ang="0" scaled="1"/>
            <a:tileRect/>
          </a:gradFill>
          <a:ln w="9525" cap="flat" cmpd="sng" algn="ctr">
            <a:solidFill>
              <a:schemeClr val="bg1"/>
            </a:solidFill>
            <a:prstDash val="solid"/>
            <a:round/>
            <a:headEnd type="none" w="med" len="med"/>
            <a:tailEnd type="none" w="med" len="med"/>
          </a:ln>
          <a:effectLst/>
        </p:spPr>
        <p:txBody>
          <a:bodyPr vert="horz" wrap="square" lIns="61722" tIns="30861" rIns="61722" bIns="30861" numCol="1" rtlCol="0" anchor="t" anchorCtr="0" compatLnSpc="1">
            <a:prstTxWarp prst="textNoShape">
              <a:avLst/>
            </a:prstTxWarp>
          </a:bodyPr>
          <a:lstStyle/>
          <a:p>
            <a:pPr marL="0" marR="0" indent="0" algn="l" defTabSz="617220" rtl="0" eaLnBrk="0" fontAlgn="base" latinLnBrk="0" hangingPunct="0">
              <a:lnSpc>
                <a:spcPct val="100000"/>
              </a:lnSpc>
              <a:spcBef>
                <a:spcPct val="0"/>
              </a:spcBef>
              <a:spcAft>
                <a:spcPct val="0"/>
              </a:spcAft>
              <a:buClrTx/>
              <a:buSzTx/>
              <a:buFontTx/>
              <a:buNone/>
              <a:tabLst/>
            </a:pPr>
            <a:endParaRPr kumimoji="0" lang="en-US" sz="1620" b="0" i="0" u="none" strike="noStrike" cap="none" normalizeH="0" baseline="0" dirty="0">
              <a:ln>
                <a:noFill/>
              </a:ln>
              <a:solidFill>
                <a:schemeClr val="tx1"/>
              </a:solidFill>
              <a:effectLst/>
              <a:latin typeface="Times" charset="0"/>
              <a:ea typeface="Osaka" charset="-128"/>
              <a:cs typeface="Osaka"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6296688"/>
            <a:ext cx="3951232" cy="391106"/>
          </a:xfrm>
          <a:prstGeom prst="rect">
            <a:avLst/>
          </a:prstGeom>
        </p:spPr>
      </p:pic>
      <p:sp>
        <p:nvSpPr>
          <p:cNvPr id="1034" name="Rectangle 10"/>
          <p:cNvSpPr>
            <a:spLocks noChangeArrowheads="1"/>
          </p:cNvSpPr>
          <p:nvPr/>
        </p:nvSpPr>
        <p:spPr bwMode="auto">
          <a:xfrm>
            <a:off x="0" y="-42861"/>
            <a:ext cx="8839200" cy="347663"/>
          </a:xfrm>
          <a:prstGeom prst="rect">
            <a:avLst/>
          </a:prstGeom>
          <a:gradFill rotWithShape="0">
            <a:gsLst>
              <a:gs pos="0">
                <a:srgbClr val="333333"/>
              </a:gs>
              <a:gs pos="100000">
                <a:schemeClr val="tx1"/>
              </a:gs>
            </a:gsLst>
            <a:lin ang="5400000" scaled="1"/>
          </a:gradFill>
          <a:ln w="9525">
            <a:noFill/>
            <a:miter lim="800000"/>
            <a:headEnd/>
            <a:tailEnd/>
          </a:ln>
          <a:effectLst/>
        </p:spPr>
        <p:txBody>
          <a:bodyPr wrap="none" anchor="ctr" anchorCtr="0"/>
          <a:lstStyle/>
          <a:p>
            <a:endParaRPr lang="en-US" sz="1215" dirty="0"/>
          </a:p>
        </p:txBody>
      </p:sp>
      <p:sp>
        <p:nvSpPr>
          <p:cNvPr id="1027" name="Rectangle 2"/>
          <p:cNvSpPr>
            <a:spLocks noGrp="1" noChangeArrowheads="1"/>
          </p:cNvSpPr>
          <p:nvPr>
            <p:ph type="title"/>
          </p:nvPr>
        </p:nvSpPr>
        <p:spPr bwMode="auto">
          <a:xfrm>
            <a:off x="609600" y="100584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heading</a:t>
            </a:r>
          </a:p>
        </p:txBody>
      </p:sp>
      <p:sp>
        <p:nvSpPr>
          <p:cNvPr id="1028" name="Rectangle 3"/>
          <p:cNvSpPr>
            <a:spLocks noGrp="1" noChangeArrowheads="1"/>
          </p:cNvSpPr>
          <p:nvPr>
            <p:ph type="body" idx="1"/>
          </p:nvPr>
        </p:nvSpPr>
        <p:spPr bwMode="auto">
          <a:xfrm>
            <a:off x="609600" y="1828800"/>
            <a:ext cx="8001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Rectangle 5"/>
          <p:cNvSpPr>
            <a:spLocks noGrp="1" noChangeArrowheads="1"/>
          </p:cNvSpPr>
          <p:nvPr>
            <p:ph type="ftr" sz="quarter" idx="3"/>
          </p:nvPr>
        </p:nvSpPr>
        <p:spPr bwMode="auto">
          <a:xfrm>
            <a:off x="76200" y="-45720"/>
            <a:ext cx="5638800" cy="3657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540" kern="0" cap="all" spc="68">
                <a:solidFill>
                  <a:srgbClr val="CFBA7D"/>
                </a:solidFill>
                <a:latin typeface="Arial" charset="0"/>
              </a:defRPr>
            </a:lvl1pPr>
          </a:lstStyle>
          <a:p>
            <a:endParaRPr lang="en-US"/>
          </a:p>
        </p:txBody>
      </p:sp>
      <p:sp>
        <p:nvSpPr>
          <p:cNvPr id="1042" name="Rectangle 18"/>
          <p:cNvSpPr>
            <a:spLocks noGrp="1" noChangeArrowheads="1"/>
          </p:cNvSpPr>
          <p:nvPr>
            <p:ph type="dt" sz="half" idx="2"/>
          </p:nvPr>
        </p:nvSpPr>
        <p:spPr bwMode="auto">
          <a:xfrm>
            <a:off x="6553200" y="-45720"/>
            <a:ext cx="2057400" cy="3657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540">
                <a:solidFill>
                  <a:srgbClr val="808080"/>
                </a:solidFill>
                <a:latin typeface="Arial" charset="0"/>
              </a:defRPr>
            </a:lvl1pPr>
          </a:lstStyle>
          <a:p>
            <a:endParaRPr lang="en-US"/>
          </a:p>
        </p:txBody>
      </p:sp>
      <p:sp>
        <p:nvSpPr>
          <p:cNvPr id="11" name="Rectangle 10"/>
          <p:cNvSpPr>
            <a:spLocks noChangeArrowheads="1"/>
          </p:cNvSpPr>
          <p:nvPr/>
        </p:nvSpPr>
        <p:spPr bwMode="auto">
          <a:xfrm>
            <a:off x="8839200" y="-42861"/>
            <a:ext cx="304800" cy="347663"/>
          </a:xfrm>
          <a:prstGeom prst="rect">
            <a:avLst/>
          </a:prstGeom>
          <a:solidFill>
            <a:srgbClr val="CFBA7D"/>
          </a:solidFill>
          <a:ln w="9525">
            <a:noFill/>
            <a:miter lim="800000"/>
            <a:headEnd/>
            <a:tailEnd/>
          </a:ln>
          <a:effectLst/>
        </p:spPr>
        <p:txBody>
          <a:bodyPr wrap="none" anchor="ctr" anchorCtr="0"/>
          <a:lstStyle/>
          <a:p>
            <a:endParaRPr lang="en-US" sz="1215" dirty="0"/>
          </a:p>
        </p:txBody>
      </p:sp>
      <p:sp>
        <p:nvSpPr>
          <p:cNvPr id="1030" name="Rectangle 6"/>
          <p:cNvSpPr>
            <a:spLocks noGrp="1" noChangeArrowheads="1"/>
          </p:cNvSpPr>
          <p:nvPr>
            <p:ph type="sldNum" sz="quarter" idx="4"/>
          </p:nvPr>
        </p:nvSpPr>
        <p:spPr bwMode="auto">
          <a:xfrm>
            <a:off x="8839200" y="-45720"/>
            <a:ext cx="304800" cy="365760"/>
          </a:xfrm>
          <a:prstGeom prst="rect">
            <a:avLst/>
          </a:prstGeom>
          <a:noFill/>
          <a:ln w="9525">
            <a:noFill/>
            <a:miter lim="800000"/>
            <a:headEnd/>
            <a:tailEnd/>
          </a:ln>
          <a:effectLst/>
        </p:spPr>
        <p:txBody>
          <a:bodyPr vert="horz" wrap="none" lIns="91440" tIns="45720" rIns="91440" bIns="45720" numCol="1" anchor="ctr" anchorCtr="1" compatLnSpc="1">
            <a:prstTxWarp prst="textNoShape">
              <a:avLst/>
            </a:prstTxWarp>
          </a:bodyPr>
          <a:lstStyle>
            <a:lvl1pPr algn="r">
              <a:defRPr sz="810" b="0">
                <a:solidFill>
                  <a:schemeClr val="bg1"/>
                </a:solidFill>
                <a:latin typeface="Arial" charset="0"/>
              </a:defRPr>
            </a:lvl1pPr>
          </a:lstStyle>
          <a:p>
            <a:fld id="{417DDD1A-043C-214E-AFBF-7C13B4723BDF}" type="slidenum">
              <a:rPr lang="en-US" smtClean="0"/>
              <a:t>‹#›</a:t>
            </a:fld>
            <a:endParaRPr lang="en-US"/>
          </a:p>
        </p:txBody>
      </p:sp>
      <p:sp>
        <p:nvSpPr>
          <p:cNvPr id="12" name="Rectangle 10">
            <a:extLst>
              <a:ext uri="{FF2B5EF4-FFF2-40B4-BE49-F238E27FC236}">
                <a16:creationId xmlns:a16="http://schemas.microsoft.com/office/drawing/2014/main" id="{9E509BFC-AE21-4A1A-A182-DCC729EDC0B4}"/>
              </a:ext>
            </a:extLst>
          </p:cNvPr>
          <p:cNvSpPr>
            <a:spLocks noChangeArrowheads="1"/>
          </p:cNvSpPr>
          <p:nvPr userDrawn="1"/>
        </p:nvSpPr>
        <p:spPr bwMode="auto">
          <a:xfrm>
            <a:off x="0" y="-42861"/>
            <a:ext cx="8839200" cy="347663"/>
          </a:xfrm>
          <a:prstGeom prst="rect">
            <a:avLst/>
          </a:prstGeom>
          <a:gradFill rotWithShape="0">
            <a:gsLst>
              <a:gs pos="0">
                <a:srgbClr val="333333"/>
              </a:gs>
              <a:gs pos="100000">
                <a:schemeClr val="tx1"/>
              </a:gs>
            </a:gsLst>
            <a:lin ang="5400000" scaled="1"/>
          </a:gradFill>
          <a:ln w="9525">
            <a:noFill/>
            <a:miter lim="800000"/>
            <a:headEnd/>
            <a:tailEnd/>
          </a:ln>
          <a:effectLst/>
        </p:spPr>
        <p:txBody>
          <a:bodyPr wrap="none" anchor="ctr" anchorCtr="0"/>
          <a:lstStyle/>
          <a:p>
            <a:endParaRPr lang="en-US" sz="1215" dirty="0"/>
          </a:p>
        </p:txBody>
      </p:sp>
    </p:spTree>
    <p:extLst>
      <p:ext uri="{BB962C8B-B14F-4D97-AF65-F5344CB8AC3E}">
        <p14:creationId xmlns:p14="http://schemas.microsoft.com/office/powerpoint/2010/main" val="3184032760"/>
      </p:ext>
    </p:extLst>
  </p:cSld>
  <p:clrMap bg1="lt1" tx1="dk1" bg2="lt2" tx2="dk2" accent1="accent1" accent2="accent2" accent3="accent3" accent4="accent4" accent5="accent5" accent6="accent6" hlink="hlink" folHlink="folHlink"/>
  <p:sldLayoutIdLst>
    <p:sldLayoutId id="2147483684" r:id="rId1"/>
    <p:sldLayoutId id="2147483685" r:id="rId2"/>
  </p:sldLayoutIdLst>
  <p:hf hdr="0" ftr="0" dt="0"/>
  <p:txStyles>
    <p:title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p:titleStyle>
    <p:bodyStyle>
      <a:lvl1pPr marL="231458" indent="-231458" algn="l" rtl="0" eaLnBrk="1" fontAlgn="base" hangingPunct="1">
        <a:spcBef>
          <a:spcPts val="675"/>
        </a:spcBef>
        <a:spcAft>
          <a:spcPct val="0"/>
        </a:spcAft>
        <a:buClr>
          <a:srgbClr val="B99B49"/>
        </a:buClr>
        <a:buFont typeface="Wingdings" charset="0"/>
        <a:buChar char="§"/>
        <a:defRPr sz="1620">
          <a:solidFill>
            <a:schemeClr val="tx1"/>
          </a:solidFill>
          <a:latin typeface="+mn-lt"/>
          <a:ea typeface="+mn-ea"/>
          <a:cs typeface="+mn-cs"/>
        </a:defRPr>
      </a:lvl1pPr>
      <a:lvl2pPr marL="501491" indent="-192881" algn="l" rtl="0" eaLnBrk="1" fontAlgn="base" hangingPunct="1">
        <a:spcBef>
          <a:spcPts val="675"/>
        </a:spcBef>
        <a:spcAft>
          <a:spcPct val="0"/>
        </a:spcAft>
        <a:buClr>
          <a:srgbClr val="B99B49"/>
        </a:buClr>
        <a:buFont typeface="Wingdings" charset="2"/>
        <a:buChar char="Ø"/>
        <a:defRPr>
          <a:solidFill>
            <a:schemeClr val="tx1"/>
          </a:solidFill>
          <a:latin typeface="+mn-lt"/>
          <a:ea typeface="+mn-ea"/>
          <a:cs typeface="+mn-cs"/>
        </a:defRPr>
      </a:lvl2pPr>
      <a:lvl3pPr marL="771525" indent="-154305" algn="l" rtl="0" eaLnBrk="1" fontAlgn="base" hangingPunct="1">
        <a:spcBef>
          <a:spcPts val="675"/>
        </a:spcBef>
        <a:spcAft>
          <a:spcPct val="0"/>
        </a:spcAft>
        <a:buClr>
          <a:srgbClr val="B99B49"/>
        </a:buClr>
        <a:buFont typeface="Wingdings" charset="2"/>
        <a:buChar char=""/>
        <a:defRPr>
          <a:solidFill>
            <a:schemeClr val="tx1"/>
          </a:solidFill>
          <a:latin typeface="+mn-lt"/>
          <a:ea typeface="+mn-ea"/>
          <a:cs typeface="+mn-cs"/>
        </a:defRPr>
      </a:lvl3pPr>
      <a:lvl4pPr marL="1080135" indent="-154305" algn="l" rtl="0" eaLnBrk="1" fontAlgn="base" hangingPunct="1">
        <a:spcBef>
          <a:spcPts val="675"/>
        </a:spcBef>
        <a:spcAft>
          <a:spcPct val="0"/>
        </a:spcAft>
        <a:buClr>
          <a:srgbClr val="B99B49"/>
        </a:buClr>
        <a:buFont typeface="Arial"/>
        <a:buChar char="•"/>
        <a:defRPr>
          <a:solidFill>
            <a:schemeClr val="tx1"/>
          </a:solidFill>
          <a:latin typeface="+mn-lt"/>
          <a:ea typeface="+mn-ea"/>
          <a:cs typeface="+mn-cs"/>
        </a:defRPr>
      </a:lvl4pPr>
      <a:lvl5pPr marL="1388745" indent="-154305" algn="l" rtl="0" eaLnBrk="1" fontAlgn="base" hangingPunct="1">
        <a:spcBef>
          <a:spcPts val="675"/>
        </a:spcBef>
        <a:spcAft>
          <a:spcPct val="0"/>
        </a:spcAft>
        <a:buClr>
          <a:srgbClr val="B99B49"/>
        </a:buClr>
        <a:buFont typeface="Wingdings" charset="2"/>
        <a:buChar char="§"/>
        <a:defRPr>
          <a:solidFill>
            <a:schemeClr val="tx1"/>
          </a:solidFill>
          <a:latin typeface="+mn-lt"/>
          <a:ea typeface="+mn-ea"/>
          <a:cs typeface="+mn-cs"/>
        </a:defRPr>
      </a:lvl5pPr>
      <a:lvl6pPr marL="169735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6pPr>
      <a:lvl7pPr marL="200596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7pPr>
      <a:lvl8pPr marL="231457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8pPr>
      <a:lvl9pPr marL="262318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9pPr>
    </p:bodyStyle>
    <p:otherStyle>
      <a:defPPr>
        <a:defRPr lang="en-US"/>
      </a:defPPr>
      <a:lvl1pPr marL="0" algn="l" defTabSz="308610" rtl="0" eaLnBrk="1" latinLnBrk="0" hangingPunct="1">
        <a:defRPr sz="1215" kern="1200">
          <a:solidFill>
            <a:schemeClr val="tx1"/>
          </a:solidFill>
          <a:latin typeface="+mn-lt"/>
          <a:ea typeface="+mn-ea"/>
          <a:cs typeface="+mn-cs"/>
        </a:defRPr>
      </a:lvl1pPr>
      <a:lvl2pPr marL="308610" algn="l" defTabSz="308610" rtl="0" eaLnBrk="1" latinLnBrk="0" hangingPunct="1">
        <a:defRPr sz="1215" kern="1200">
          <a:solidFill>
            <a:schemeClr val="tx1"/>
          </a:solidFill>
          <a:latin typeface="+mn-lt"/>
          <a:ea typeface="+mn-ea"/>
          <a:cs typeface="+mn-cs"/>
        </a:defRPr>
      </a:lvl2pPr>
      <a:lvl3pPr marL="617220" algn="l" defTabSz="308610" rtl="0" eaLnBrk="1" latinLnBrk="0" hangingPunct="1">
        <a:defRPr sz="1215" kern="1200">
          <a:solidFill>
            <a:schemeClr val="tx1"/>
          </a:solidFill>
          <a:latin typeface="+mn-lt"/>
          <a:ea typeface="+mn-ea"/>
          <a:cs typeface="+mn-cs"/>
        </a:defRPr>
      </a:lvl3pPr>
      <a:lvl4pPr marL="925830" algn="l" defTabSz="308610" rtl="0" eaLnBrk="1" latinLnBrk="0" hangingPunct="1">
        <a:defRPr sz="1215" kern="1200">
          <a:solidFill>
            <a:schemeClr val="tx1"/>
          </a:solidFill>
          <a:latin typeface="+mn-lt"/>
          <a:ea typeface="+mn-ea"/>
          <a:cs typeface="+mn-cs"/>
        </a:defRPr>
      </a:lvl4pPr>
      <a:lvl5pPr marL="1234440" algn="l" defTabSz="308610" rtl="0" eaLnBrk="1" latinLnBrk="0" hangingPunct="1">
        <a:defRPr sz="1215" kern="1200">
          <a:solidFill>
            <a:schemeClr val="tx1"/>
          </a:solidFill>
          <a:latin typeface="+mn-lt"/>
          <a:ea typeface="+mn-ea"/>
          <a:cs typeface="+mn-cs"/>
        </a:defRPr>
      </a:lvl5pPr>
      <a:lvl6pPr marL="1543050" algn="l" defTabSz="308610" rtl="0" eaLnBrk="1" latinLnBrk="0" hangingPunct="1">
        <a:defRPr sz="1215" kern="1200">
          <a:solidFill>
            <a:schemeClr val="tx1"/>
          </a:solidFill>
          <a:latin typeface="+mn-lt"/>
          <a:ea typeface="+mn-ea"/>
          <a:cs typeface="+mn-cs"/>
        </a:defRPr>
      </a:lvl6pPr>
      <a:lvl7pPr marL="1851660" algn="l" defTabSz="308610" rtl="0" eaLnBrk="1" latinLnBrk="0" hangingPunct="1">
        <a:defRPr sz="1215" kern="1200">
          <a:solidFill>
            <a:schemeClr val="tx1"/>
          </a:solidFill>
          <a:latin typeface="+mn-lt"/>
          <a:ea typeface="+mn-ea"/>
          <a:cs typeface="+mn-cs"/>
        </a:defRPr>
      </a:lvl7pPr>
      <a:lvl8pPr marL="2160270" algn="l" defTabSz="308610" rtl="0" eaLnBrk="1" latinLnBrk="0" hangingPunct="1">
        <a:defRPr sz="1215" kern="1200">
          <a:solidFill>
            <a:schemeClr val="tx1"/>
          </a:solidFill>
          <a:latin typeface="+mn-lt"/>
          <a:ea typeface="+mn-ea"/>
          <a:cs typeface="+mn-cs"/>
        </a:defRPr>
      </a:lvl8pPr>
      <a:lvl9pPr marL="2468880" algn="l" defTabSz="30861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3.png"/><Relationship Id="rId5" Type="http://schemas.openxmlformats.org/officeDocument/2006/relationships/oleObject" Target="../embeddings/oleObject2.bin"/><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tiff"/><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74.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3.png"/><Relationship Id="rId5" Type="http://schemas.openxmlformats.org/officeDocument/2006/relationships/oleObject" Target="../embeddings/oleObject4.bin"/><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2043" y="918315"/>
            <a:ext cx="8536488" cy="3665559"/>
          </a:xfrm>
        </p:spPr>
        <p:txBody>
          <a:bodyPr/>
          <a:lstStyle/>
          <a:p>
            <a:endParaRPr lang="en-US" sz="1800" b="1" u="sng" dirty="0"/>
          </a:p>
          <a:p>
            <a:r>
              <a:rPr lang="en-US" sz="3600" b="1" dirty="0"/>
              <a:t>ELEC 4727/5727</a:t>
            </a:r>
          </a:p>
          <a:p>
            <a:r>
              <a:rPr lang="en-US" sz="3600" b="1" dirty="0"/>
              <a:t>Computer Vision &amp; Image Processing</a:t>
            </a:r>
          </a:p>
          <a:p>
            <a:endParaRPr lang="en-US" sz="2800" b="1" i="1" dirty="0"/>
          </a:p>
          <a:p>
            <a:pPr>
              <a:spcBef>
                <a:spcPts val="0"/>
              </a:spcBef>
              <a:spcAft>
                <a:spcPts val="600"/>
              </a:spcAft>
            </a:pPr>
            <a:r>
              <a:rPr lang="en-US" sz="2800" b="1" i="1" dirty="0"/>
              <a:t>Lecture </a:t>
            </a:r>
            <a:r>
              <a:rPr lang="en-US" altLang="zh-CN" sz="2800" b="1" i="1" dirty="0"/>
              <a:t>3</a:t>
            </a:r>
          </a:p>
          <a:p>
            <a:pPr>
              <a:spcBef>
                <a:spcPts val="0"/>
              </a:spcBef>
            </a:pPr>
            <a:r>
              <a:rPr lang="en-US" sz="3200" b="1" i="1" dirty="0">
                <a:latin typeface="Times New Roman" panose="02020603050405020304" pitchFamily="18" charset="0"/>
                <a:cs typeface="Times New Roman" panose="02020603050405020304" pitchFamily="18" charset="0"/>
              </a:rPr>
              <a:t>Image</a:t>
            </a:r>
            <a:r>
              <a:rPr lang="zh-CN" altLang="en-US" sz="3200" b="1" i="1" dirty="0">
                <a:latin typeface="Times New Roman" panose="02020603050405020304" pitchFamily="18" charset="0"/>
                <a:cs typeface="Times New Roman" panose="02020603050405020304" pitchFamily="18" charset="0"/>
              </a:rPr>
              <a:t> </a:t>
            </a:r>
            <a:r>
              <a:rPr lang="en-US" altLang="zh-CN" sz="3200" b="1" i="1" dirty="0">
                <a:latin typeface="Times New Roman" panose="02020603050405020304" pitchFamily="18" charset="0"/>
                <a:cs typeface="Times New Roman" panose="02020603050405020304" pitchFamily="18" charset="0"/>
              </a:rPr>
              <a:t>Enhancement</a:t>
            </a:r>
            <a:r>
              <a:rPr lang="zh-CN" altLang="en-US" sz="3200" b="1" i="1" dirty="0">
                <a:latin typeface="Times New Roman" panose="02020603050405020304" pitchFamily="18" charset="0"/>
                <a:cs typeface="Times New Roman" panose="02020603050405020304" pitchFamily="18" charset="0"/>
              </a:rPr>
              <a:t> </a:t>
            </a:r>
            <a:r>
              <a:rPr lang="en-US" altLang="zh-CN" sz="3200" b="1" i="1" dirty="0">
                <a:latin typeface="Times New Roman" panose="02020603050405020304" pitchFamily="18" charset="0"/>
                <a:cs typeface="Times New Roman" panose="02020603050405020304" pitchFamily="18" charset="0"/>
              </a:rPr>
              <a:t>in</a:t>
            </a:r>
            <a:r>
              <a:rPr lang="zh-CN" altLang="en-US" sz="3200" b="1" i="1" dirty="0">
                <a:latin typeface="Times New Roman" panose="02020603050405020304" pitchFamily="18" charset="0"/>
                <a:cs typeface="Times New Roman" panose="02020603050405020304" pitchFamily="18" charset="0"/>
              </a:rPr>
              <a:t> </a:t>
            </a:r>
            <a:r>
              <a:rPr lang="en-US" altLang="zh-CN" sz="3200" b="1" i="1" dirty="0">
                <a:latin typeface="Times New Roman" panose="02020603050405020304" pitchFamily="18" charset="0"/>
                <a:cs typeface="Times New Roman" panose="02020603050405020304" pitchFamily="18" charset="0"/>
              </a:rPr>
              <a:t>Spatial</a:t>
            </a:r>
            <a:r>
              <a:rPr lang="zh-CN" altLang="en-US" sz="3200" b="1" i="1" dirty="0">
                <a:latin typeface="Times New Roman" panose="02020603050405020304" pitchFamily="18" charset="0"/>
                <a:cs typeface="Times New Roman" panose="02020603050405020304" pitchFamily="18" charset="0"/>
              </a:rPr>
              <a:t> </a:t>
            </a:r>
            <a:r>
              <a:rPr lang="en-US" altLang="zh-CN" sz="3200" b="1" i="1" dirty="0">
                <a:latin typeface="Times New Roman" panose="02020603050405020304" pitchFamily="18" charset="0"/>
                <a:cs typeface="Times New Roman" panose="02020603050405020304" pitchFamily="18" charset="0"/>
              </a:rPr>
              <a:t>Domain </a:t>
            </a:r>
            <a:endParaRPr lang="en-US" sz="32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184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9275" y="4560284"/>
            <a:ext cx="4572000" cy="707886"/>
          </a:xfrm>
          <a:prstGeom prst="rect">
            <a:avLst/>
          </a:prstGeom>
        </p:spPr>
        <p:txBody>
          <a:bodyPr>
            <a:spAutoFit/>
          </a:bodyPr>
          <a:lstStyle/>
          <a:p>
            <a:r>
              <a:rPr lang="en-US" sz="2000" dirty="0">
                <a:solidFill>
                  <a:srgbClr val="000000"/>
                </a:solidFill>
                <a:latin typeface="Times" charset="0"/>
              </a:rPr>
              <a:t>The effect can be overcome by applying an end-to-end power function</a:t>
            </a:r>
            <a:endParaRPr lang="en-US" sz="2000" dirty="0"/>
          </a:p>
        </p:txBody>
      </p:sp>
      <p:sp>
        <p:nvSpPr>
          <p:cNvPr id="8" name="Rectangle 7"/>
          <p:cNvSpPr/>
          <p:nvPr/>
        </p:nvSpPr>
        <p:spPr>
          <a:xfrm>
            <a:off x="130525" y="1551817"/>
            <a:ext cx="4285281" cy="163121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Almost every computer monitor, from whatever manufacturer, has one thing in common. They all have a intensity to voltage response curve which is roughly a 2.5 power function.</a:t>
            </a:r>
            <a:endParaRPr lang="en-US"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298AE32-09F6-444D-9963-E07DC1C1E9CA}"/>
              </a:ext>
            </a:extLst>
          </p:cNvPr>
          <p:cNvSpPr>
            <a:spLocks noGrp="1"/>
          </p:cNvSpPr>
          <p:nvPr>
            <p:ph type="sldNum" sz="quarter" idx="11"/>
          </p:nvPr>
        </p:nvSpPr>
        <p:spPr/>
        <p:txBody>
          <a:bodyPr/>
          <a:lstStyle/>
          <a:p>
            <a:fld id="{417DDD1A-043C-214E-AFBF-7C13B4723BDF}" type="slidenum">
              <a:rPr lang="en-US" smtClean="0"/>
              <a:t>10</a:t>
            </a:fld>
            <a:endParaRPr lang="en-US"/>
          </a:p>
        </p:txBody>
      </p:sp>
      <p:sp>
        <p:nvSpPr>
          <p:cNvPr id="11" name="Rectangle 2">
            <a:extLst>
              <a:ext uri="{FF2B5EF4-FFF2-40B4-BE49-F238E27FC236}">
                <a16:creationId xmlns:a16="http://schemas.microsoft.com/office/drawing/2014/main" id="{A8CF3C53-E6E8-F848-9156-4FFDBE3E72F2}"/>
              </a:ext>
            </a:extLst>
          </p:cNvPr>
          <p:cNvSpPr>
            <a:spLocks noGrp="1" noChangeArrowheads="1"/>
          </p:cNvSpPr>
          <p:nvPr>
            <p:ph type="title"/>
          </p:nvPr>
        </p:nvSpPr>
        <p:spPr>
          <a:xfrm>
            <a:off x="457200" y="473075"/>
            <a:ext cx="8001000" cy="685800"/>
          </a:xfrm>
        </p:spPr>
        <p:txBody>
          <a:bodyPr/>
          <a:lstStyle/>
          <a:p>
            <a:r>
              <a:rPr lang="en-US" altLang="en-US" sz="3200" b="1" dirty="0">
                <a:latin typeface="Times New Roman" panose="02020603050405020304" pitchFamily="18" charset="0"/>
                <a:cs typeface="Times New Roman" panose="02020603050405020304" pitchFamily="18" charset="0"/>
              </a:rPr>
              <a:t>Power Law</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(Gamma)</a:t>
            </a:r>
            <a:r>
              <a:rPr lang="en-US" altLang="en-US" sz="3200" b="1" dirty="0">
                <a:latin typeface="Times New Roman" panose="02020603050405020304" pitchFamily="18" charset="0"/>
                <a:cs typeface="Times New Roman" panose="02020603050405020304" pitchFamily="18" charset="0"/>
              </a:rPr>
              <a:t> Transformation</a:t>
            </a:r>
          </a:p>
        </p:txBody>
      </p:sp>
      <p:pic>
        <p:nvPicPr>
          <p:cNvPr id="6" name="Picture 5">
            <a:extLst>
              <a:ext uri="{FF2B5EF4-FFF2-40B4-BE49-F238E27FC236}">
                <a16:creationId xmlns:a16="http://schemas.microsoft.com/office/drawing/2014/main" id="{291C1764-EF09-8046-A6BB-2934FA891B43}"/>
              </a:ext>
            </a:extLst>
          </p:cNvPr>
          <p:cNvPicPr>
            <a:picLocks noChangeAspect="1"/>
          </p:cNvPicPr>
          <p:nvPr/>
        </p:nvPicPr>
        <p:blipFill>
          <a:blip r:embed="rId2"/>
          <a:stretch>
            <a:fillRect/>
          </a:stretch>
        </p:blipFill>
        <p:spPr>
          <a:xfrm>
            <a:off x="4415806" y="1282053"/>
            <a:ext cx="4668919" cy="4951106"/>
          </a:xfrm>
          <a:prstGeom prst="rect">
            <a:avLst/>
          </a:prstGeom>
        </p:spPr>
      </p:pic>
    </p:spTree>
    <p:extLst>
      <p:ext uri="{BB962C8B-B14F-4D97-AF65-F5344CB8AC3E}">
        <p14:creationId xmlns:p14="http://schemas.microsoft.com/office/powerpoint/2010/main" val="1534782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2931" y="2221071"/>
            <a:ext cx="4399069" cy="2123658"/>
          </a:xfrm>
          <a:prstGeom prst="rect">
            <a:avLst/>
          </a:prstGeom>
        </p:spPr>
        <p:txBody>
          <a:bodyPr wrap="square">
            <a:spAutoFit/>
          </a:bodyPr>
          <a:lstStyle/>
          <a:p>
            <a:pPr algn="just"/>
            <a:r>
              <a:rPr lang="en-US" sz="2200" dirty="0">
                <a:solidFill>
                  <a:srgbClr val="000000"/>
                </a:solidFill>
                <a:latin typeface="Times New Roman" panose="02020603050405020304" pitchFamily="18" charset="0"/>
                <a:cs typeface="Times New Roman" panose="02020603050405020304" pitchFamily="18" charset="0"/>
              </a:rPr>
              <a:t>Gamma correction function is a function that maps luminance levels to compensate the non-linear luminance effect of display devices (or sync it to human perceptive bias on brightness).</a:t>
            </a:r>
            <a:endParaRPr lang="en-US" sz="22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745673" y="1382236"/>
            <a:ext cx="4093527" cy="4093527"/>
          </a:xfrm>
          <a:prstGeom prst="rect">
            <a:avLst/>
          </a:prstGeom>
        </p:spPr>
      </p:pic>
      <p:sp>
        <p:nvSpPr>
          <p:cNvPr id="6" name="Slide Number Placeholder 5">
            <a:extLst>
              <a:ext uri="{FF2B5EF4-FFF2-40B4-BE49-F238E27FC236}">
                <a16:creationId xmlns:a16="http://schemas.microsoft.com/office/drawing/2014/main" id="{4ED9EEFD-CD90-434E-A60E-F5D786998A09}"/>
              </a:ext>
            </a:extLst>
          </p:cNvPr>
          <p:cNvSpPr>
            <a:spLocks noGrp="1"/>
          </p:cNvSpPr>
          <p:nvPr>
            <p:ph type="sldNum" sz="quarter" idx="11"/>
          </p:nvPr>
        </p:nvSpPr>
        <p:spPr/>
        <p:txBody>
          <a:bodyPr/>
          <a:lstStyle/>
          <a:p>
            <a:fld id="{417DDD1A-043C-214E-AFBF-7C13B4723BDF}" type="slidenum">
              <a:rPr lang="en-US" smtClean="0"/>
              <a:t>11</a:t>
            </a:fld>
            <a:endParaRPr lang="en-US"/>
          </a:p>
        </p:txBody>
      </p:sp>
      <p:sp>
        <p:nvSpPr>
          <p:cNvPr id="12" name="Rectangle 2">
            <a:extLst>
              <a:ext uri="{FF2B5EF4-FFF2-40B4-BE49-F238E27FC236}">
                <a16:creationId xmlns:a16="http://schemas.microsoft.com/office/drawing/2014/main" id="{73F137EF-8BDC-D148-A57C-848A196763C5}"/>
              </a:ext>
            </a:extLst>
          </p:cNvPr>
          <p:cNvSpPr txBox="1">
            <a:spLocks noChangeArrowheads="1"/>
          </p:cNvSpPr>
          <p:nvPr/>
        </p:nvSpPr>
        <p:spPr bwMode="auto">
          <a:xfrm>
            <a:off x="457200" y="473075"/>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a:latin typeface="Times New Roman" panose="02020603050405020304" pitchFamily="18" charset="0"/>
                <a:cs typeface="Times New Roman" panose="02020603050405020304" pitchFamily="18" charset="0"/>
              </a:rPr>
              <a:t>Power Law</a:t>
            </a:r>
            <a:r>
              <a:rPr lang="zh-CN" altLang="en-US" sz="3200" b="1" kern="0">
                <a:latin typeface="Times New Roman" panose="02020603050405020304" pitchFamily="18" charset="0"/>
                <a:cs typeface="Times New Roman" panose="02020603050405020304" pitchFamily="18" charset="0"/>
              </a:rPr>
              <a:t> </a:t>
            </a:r>
            <a:r>
              <a:rPr lang="en-US" altLang="zh-CN" sz="3200" b="1" kern="0">
                <a:latin typeface="Times New Roman" panose="02020603050405020304" pitchFamily="18" charset="0"/>
                <a:cs typeface="Times New Roman" panose="02020603050405020304" pitchFamily="18" charset="0"/>
              </a:rPr>
              <a:t>(Gamma)</a:t>
            </a:r>
            <a:r>
              <a:rPr lang="en-US" altLang="en-US" sz="3200" b="1" kern="0">
                <a:latin typeface="Times New Roman" panose="02020603050405020304" pitchFamily="18" charset="0"/>
                <a:cs typeface="Times New Roman" panose="02020603050405020304" pitchFamily="18" charset="0"/>
              </a:rPr>
              <a:t> Transformation</a:t>
            </a:r>
            <a:endParaRPr lang="en-US" altLang="en-US" sz="3200" b="1"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4804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ED9EEFD-CD90-434E-A60E-F5D786998A09}"/>
              </a:ext>
            </a:extLst>
          </p:cNvPr>
          <p:cNvSpPr>
            <a:spLocks noGrp="1"/>
          </p:cNvSpPr>
          <p:nvPr>
            <p:ph type="sldNum" sz="quarter" idx="11"/>
          </p:nvPr>
        </p:nvSpPr>
        <p:spPr/>
        <p:txBody>
          <a:bodyPr/>
          <a:lstStyle/>
          <a:p>
            <a:fld id="{417DDD1A-043C-214E-AFBF-7C13B4723BDF}" type="slidenum">
              <a:rPr lang="en-US" smtClean="0"/>
              <a:t>12</a:t>
            </a:fld>
            <a:endParaRPr lang="en-US"/>
          </a:p>
        </p:txBody>
      </p:sp>
      <p:sp>
        <p:nvSpPr>
          <p:cNvPr id="12" name="Rectangle 2">
            <a:extLst>
              <a:ext uri="{FF2B5EF4-FFF2-40B4-BE49-F238E27FC236}">
                <a16:creationId xmlns:a16="http://schemas.microsoft.com/office/drawing/2014/main" id="{73F137EF-8BDC-D148-A57C-848A196763C5}"/>
              </a:ext>
            </a:extLst>
          </p:cNvPr>
          <p:cNvSpPr txBox="1">
            <a:spLocks noChangeArrowheads="1"/>
          </p:cNvSpPr>
          <p:nvPr/>
        </p:nvSpPr>
        <p:spPr bwMode="auto">
          <a:xfrm>
            <a:off x="457200" y="473075"/>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a:latin typeface="Times New Roman" panose="02020603050405020304" pitchFamily="18" charset="0"/>
                <a:cs typeface="Times New Roman" panose="02020603050405020304" pitchFamily="18" charset="0"/>
              </a:rPr>
              <a:t>Power Law</a:t>
            </a:r>
            <a:r>
              <a:rPr lang="zh-CN" altLang="en-US" sz="3200" b="1" kern="0">
                <a:latin typeface="Times New Roman" panose="02020603050405020304" pitchFamily="18" charset="0"/>
                <a:cs typeface="Times New Roman" panose="02020603050405020304" pitchFamily="18" charset="0"/>
              </a:rPr>
              <a:t> </a:t>
            </a:r>
            <a:r>
              <a:rPr lang="en-US" altLang="zh-CN" sz="3200" b="1" kern="0">
                <a:latin typeface="Times New Roman" panose="02020603050405020304" pitchFamily="18" charset="0"/>
                <a:cs typeface="Times New Roman" panose="02020603050405020304" pitchFamily="18" charset="0"/>
              </a:rPr>
              <a:t>(Gamma)</a:t>
            </a:r>
            <a:r>
              <a:rPr lang="en-US" altLang="en-US" sz="3200" b="1" kern="0">
                <a:latin typeface="Times New Roman" panose="02020603050405020304" pitchFamily="18" charset="0"/>
                <a:cs typeface="Times New Roman" panose="02020603050405020304" pitchFamily="18" charset="0"/>
              </a:rPr>
              <a:t> Transformation</a:t>
            </a:r>
            <a:endParaRPr lang="en-US" altLang="en-US" sz="3200" b="1" kern="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FC6A0FC-395D-C842-A88B-2F152BD3EC5C}"/>
              </a:ext>
            </a:extLst>
          </p:cNvPr>
          <p:cNvPicPr>
            <a:picLocks noChangeAspect="1"/>
          </p:cNvPicPr>
          <p:nvPr/>
        </p:nvPicPr>
        <p:blipFill>
          <a:blip r:embed="rId2"/>
          <a:stretch>
            <a:fillRect/>
          </a:stretch>
        </p:blipFill>
        <p:spPr>
          <a:xfrm>
            <a:off x="946150" y="1470444"/>
            <a:ext cx="7251700" cy="4216400"/>
          </a:xfrm>
          <a:prstGeom prst="rect">
            <a:avLst/>
          </a:prstGeom>
        </p:spPr>
      </p:pic>
    </p:spTree>
    <p:extLst>
      <p:ext uri="{BB962C8B-B14F-4D97-AF65-F5344CB8AC3E}">
        <p14:creationId xmlns:p14="http://schemas.microsoft.com/office/powerpoint/2010/main" val="2201446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ED9EEFD-CD90-434E-A60E-F5D786998A09}"/>
              </a:ext>
            </a:extLst>
          </p:cNvPr>
          <p:cNvSpPr>
            <a:spLocks noGrp="1"/>
          </p:cNvSpPr>
          <p:nvPr>
            <p:ph type="sldNum" sz="quarter" idx="11"/>
          </p:nvPr>
        </p:nvSpPr>
        <p:spPr/>
        <p:txBody>
          <a:bodyPr/>
          <a:lstStyle/>
          <a:p>
            <a:fld id="{417DDD1A-043C-214E-AFBF-7C13B4723BDF}" type="slidenum">
              <a:rPr lang="en-US" smtClean="0"/>
              <a:t>13</a:t>
            </a:fld>
            <a:endParaRPr lang="en-US"/>
          </a:p>
        </p:txBody>
      </p:sp>
      <p:sp>
        <p:nvSpPr>
          <p:cNvPr id="12" name="Rectangle 2">
            <a:extLst>
              <a:ext uri="{FF2B5EF4-FFF2-40B4-BE49-F238E27FC236}">
                <a16:creationId xmlns:a16="http://schemas.microsoft.com/office/drawing/2014/main" id="{73F137EF-8BDC-D148-A57C-848A196763C5}"/>
              </a:ext>
            </a:extLst>
          </p:cNvPr>
          <p:cNvSpPr txBox="1">
            <a:spLocks noChangeArrowheads="1"/>
          </p:cNvSpPr>
          <p:nvPr/>
        </p:nvSpPr>
        <p:spPr bwMode="auto">
          <a:xfrm>
            <a:off x="457200" y="473075"/>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a:latin typeface="Times New Roman" panose="02020603050405020304" pitchFamily="18" charset="0"/>
                <a:cs typeface="Times New Roman" panose="02020603050405020304" pitchFamily="18" charset="0"/>
              </a:rPr>
              <a:t>Power Law</a:t>
            </a:r>
            <a:r>
              <a:rPr lang="zh-CN" altLang="en-US" sz="3200" b="1" kern="0">
                <a:latin typeface="Times New Roman" panose="02020603050405020304" pitchFamily="18" charset="0"/>
                <a:cs typeface="Times New Roman" panose="02020603050405020304" pitchFamily="18" charset="0"/>
              </a:rPr>
              <a:t> </a:t>
            </a:r>
            <a:r>
              <a:rPr lang="en-US" altLang="zh-CN" sz="3200" b="1" kern="0">
                <a:latin typeface="Times New Roman" panose="02020603050405020304" pitchFamily="18" charset="0"/>
                <a:cs typeface="Times New Roman" panose="02020603050405020304" pitchFamily="18" charset="0"/>
              </a:rPr>
              <a:t>(Gamma)</a:t>
            </a:r>
            <a:r>
              <a:rPr lang="en-US" altLang="en-US" sz="3200" b="1" kern="0">
                <a:latin typeface="Times New Roman" panose="02020603050405020304" pitchFamily="18" charset="0"/>
                <a:cs typeface="Times New Roman" panose="02020603050405020304" pitchFamily="18" charset="0"/>
              </a:rPr>
              <a:t> Transformation</a:t>
            </a:r>
            <a:endParaRPr lang="en-US" altLang="en-US" sz="3200" b="1" kern="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C8EF710-72F6-F84A-B1FD-5A158BF0A44C}"/>
              </a:ext>
            </a:extLst>
          </p:cNvPr>
          <p:cNvSpPr txBox="1"/>
          <p:nvPr/>
        </p:nvSpPr>
        <p:spPr>
          <a:xfrm>
            <a:off x="142541" y="3144523"/>
            <a:ext cx="961902" cy="646331"/>
          </a:xfrm>
          <a:prstGeom prst="rect">
            <a:avLst/>
          </a:prstGeom>
          <a:noFill/>
        </p:spPr>
        <p:txBody>
          <a:bodyPr wrap="square" rtlCol="0">
            <a:spAutoFit/>
          </a:bodyPr>
          <a:lstStyle/>
          <a:p>
            <a:r>
              <a:rPr lang="en-US" altLang="zh-CN" dirty="0"/>
              <a:t>Real</a:t>
            </a:r>
            <a:r>
              <a:rPr lang="zh-CN" altLang="en-US" dirty="0"/>
              <a:t> </a:t>
            </a:r>
            <a:r>
              <a:rPr lang="en-US" altLang="zh-CN" dirty="0"/>
              <a:t>Scene</a:t>
            </a:r>
            <a:endParaRPr lang="en-US" dirty="0"/>
          </a:p>
        </p:txBody>
      </p:sp>
      <p:sp>
        <p:nvSpPr>
          <p:cNvPr id="4" name="Rectangle 3">
            <a:extLst>
              <a:ext uri="{FF2B5EF4-FFF2-40B4-BE49-F238E27FC236}">
                <a16:creationId xmlns:a16="http://schemas.microsoft.com/office/drawing/2014/main" id="{7D6D8D17-D12F-FA4A-BC6E-1C5C18F0EA95}"/>
              </a:ext>
            </a:extLst>
          </p:cNvPr>
          <p:cNvSpPr/>
          <p:nvPr/>
        </p:nvSpPr>
        <p:spPr bwMode="auto">
          <a:xfrm>
            <a:off x="1453867" y="1594176"/>
            <a:ext cx="2683823" cy="2410691"/>
          </a:xfrm>
          <a:prstGeom prst="rect">
            <a:avLst/>
          </a:prstGeom>
          <a:solidFill>
            <a:schemeClr val="accent1">
              <a:alpha val="2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Osaka" charset="-128"/>
              <a:cs typeface="Osaka" charset="-128"/>
            </a:endParaRPr>
          </a:p>
        </p:txBody>
      </p:sp>
      <p:sp>
        <p:nvSpPr>
          <p:cNvPr id="5" name="TextBox 4">
            <a:extLst>
              <a:ext uri="{FF2B5EF4-FFF2-40B4-BE49-F238E27FC236}">
                <a16:creationId xmlns:a16="http://schemas.microsoft.com/office/drawing/2014/main" id="{5B0CDACA-7675-C346-A763-1892B886C2E3}"/>
              </a:ext>
            </a:extLst>
          </p:cNvPr>
          <p:cNvSpPr txBox="1"/>
          <p:nvPr/>
        </p:nvSpPr>
        <p:spPr>
          <a:xfrm>
            <a:off x="3274940" y="3099369"/>
            <a:ext cx="1377538" cy="646331"/>
          </a:xfrm>
          <a:prstGeom prst="rect">
            <a:avLst/>
          </a:prstGeom>
          <a:noFill/>
        </p:spPr>
        <p:txBody>
          <a:bodyPr wrap="square" rtlCol="0">
            <a:spAutoFit/>
          </a:bodyPr>
          <a:lstStyle/>
          <a:p>
            <a:r>
              <a:rPr lang="en-US" altLang="zh-CN" dirty="0"/>
              <a:t>Pixel</a:t>
            </a:r>
            <a:r>
              <a:rPr lang="zh-CN" altLang="en-US" dirty="0"/>
              <a:t> </a:t>
            </a:r>
            <a:r>
              <a:rPr lang="en-US" altLang="zh-CN" dirty="0"/>
              <a:t>Values</a:t>
            </a:r>
            <a:endParaRPr lang="en-US" dirty="0"/>
          </a:p>
        </p:txBody>
      </p:sp>
      <p:sp>
        <p:nvSpPr>
          <p:cNvPr id="8" name="TextBox 7">
            <a:extLst>
              <a:ext uri="{FF2B5EF4-FFF2-40B4-BE49-F238E27FC236}">
                <a16:creationId xmlns:a16="http://schemas.microsoft.com/office/drawing/2014/main" id="{4F4103E2-1893-C94C-8156-303F09E718B8}"/>
              </a:ext>
            </a:extLst>
          </p:cNvPr>
          <p:cNvSpPr txBox="1"/>
          <p:nvPr/>
        </p:nvSpPr>
        <p:spPr>
          <a:xfrm>
            <a:off x="2220813" y="1690292"/>
            <a:ext cx="1198248" cy="923330"/>
          </a:xfrm>
          <a:prstGeom prst="rect">
            <a:avLst/>
          </a:prstGeom>
          <a:solidFill>
            <a:schemeClr val="bg1"/>
          </a:solidFill>
        </p:spPr>
        <p:txBody>
          <a:bodyPr wrap="square" rtlCol="0">
            <a:spAutoFit/>
          </a:bodyPr>
          <a:lstStyle/>
          <a:p>
            <a:endParaRPr lang="en-US" altLang="zh-CN" dirty="0"/>
          </a:p>
          <a:p>
            <a:pPr algn="ctr"/>
            <a:r>
              <a:rPr lang="en-US" altLang="zh-CN" dirty="0"/>
              <a:t>Camera</a:t>
            </a:r>
          </a:p>
          <a:p>
            <a:endParaRPr lang="en-US" dirty="0"/>
          </a:p>
        </p:txBody>
      </p:sp>
      <p:sp>
        <p:nvSpPr>
          <p:cNvPr id="9" name="TextBox 8">
            <a:extLst>
              <a:ext uri="{FF2B5EF4-FFF2-40B4-BE49-F238E27FC236}">
                <a16:creationId xmlns:a16="http://schemas.microsoft.com/office/drawing/2014/main" id="{2B8F9F7F-C996-B648-A015-E5AE5FF5219B}"/>
              </a:ext>
            </a:extLst>
          </p:cNvPr>
          <p:cNvSpPr txBox="1"/>
          <p:nvPr/>
        </p:nvSpPr>
        <p:spPr>
          <a:xfrm>
            <a:off x="1583162" y="3104319"/>
            <a:ext cx="1377538" cy="646331"/>
          </a:xfrm>
          <a:prstGeom prst="rect">
            <a:avLst/>
          </a:prstGeom>
          <a:noFill/>
        </p:spPr>
        <p:txBody>
          <a:bodyPr wrap="square" rtlCol="0">
            <a:spAutoFit/>
          </a:bodyPr>
          <a:lstStyle/>
          <a:p>
            <a:r>
              <a:rPr lang="en-US" altLang="zh-CN" dirty="0"/>
              <a:t>Scene</a:t>
            </a:r>
            <a:r>
              <a:rPr lang="zh-CN" altLang="en-US" dirty="0"/>
              <a:t> </a:t>
            </a:r>
            <a:r>
              <a:rPr lang="en-US" altLang="zh-CN" dirty="0"/>
              <a:t>Radiation</a:t>
            </a:r>
            <a:endParaRPr lang="en-US" dirty="0"/>
          </a:p>
        </p:txBody>
      </p:sp>
      <p:sp>
        <p:nvSpPr>
          <p:cNvPr id="10" name="TextBox 9">
            <a:extLst>
              <a:ext uri="{FF2B5EF4-FFF2-40B4-BE49-F238E27FC236}">
                <a16:creationId xmlns:a16="http://schemas.microsoft.com/office/drawing/2014/main" id="{912B0846-B278-7241-A0C9-AC690A8FB94D}"/>
              </a:ext>
            </a:extLst>
          </p:cNvPr>
          <p:cNvSpPr txBox="1"/>
          <p:nvPr/>
        </p:nvSpPr>
        <p:spPr>
          <a:xfrm>
            <a:off x="2248577" y="2648426"/>
            <a:ext cx="1377538" cy="646331"/>
          </a:xfrm>
          <a:prstGeom prst="rect">
            <a:avLst/>
          </a:prstGeom>
          <a:noFill/>
        </p:spPr>
        <p:txBody>
          <a:bodyPr wrap="square" rtlCol="0">
            <a:spAutoFit/>
          </a:bodyPr>
          <a:lstStyle/>
          <a:p>
            <a:pPr algn="ctr"/>
            <a:r>
              <a:rPr lang="en-US" altLang="zh-CN" dirty="0"/>
              <a:t>Encoding</a:t>
            </a:r>
            <a:r>
              <a:rPr lang="zh-CN" altLang="en-US" dirty="0"/>
              <a:t> </a:t>
            </a:r>
            <a:r>
              <a:rPr lang="en-US" altLang="zh-CN" dirty="0"/>
              <a:t>gamma</a:t>
            </a:r>
            <a:endParaRPr lang="en-US" dirty="0"/>
          </a:p>
        </p:txBody>
      </p:sp>
      <p:sp>
        <p:nvSpPr>
          <p:cNvPr id="11" name="Rectangle 10">
            <a:extLst>
              <a:ext uri="{FF2B5EF4-FFF2-40B4-BE49-F238E27FC236}">
                <a16:creationId xmlns:a16="http://schemas.microsoft.com/office/drawing/2014/main" id="{630D77A6-6047-5F4D-927B-E470B03FE6DD}"/>
              </a:ext>
            </a:extLst>
          </p:cNvPr>
          <p:cNvSpPr/>
          <p:nvPr/>
        </p:nvSpPr>
        <p:spPr bwMode="auto">
          <a:xfrm>
            <a:off x="4561247" y="1594176"/>
            <a:ext cx="2683823" cy="2410691"/>
          </a:xfrm>
          <a:prstGeom prst="rect">
            <a:avLst/>
          </a:prstGeom>
          <a:solidFill>
            <a:schemeClr val="accent1">
              <a:alpha val="2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Osaka" charset="-128"/>
              <a:cs typeface="Osaka" charset="-128"/>
            </a:endParaRPr>
          </a:p>
        </p:txBody>
      </p:sp>
      <p:sp>
        <p:nvSpPr>
          <p:cNvPr id="13" name="TextBox 12">
            <a:extLst>
              <a:ext uri="{FF2B5EF4-FFF2-40B4-BE49-F238E27FC236}">
                <a16:creationId xmlns:a16="http://schemas.microsoft.com/office/drawing/2014/main" id="{5F6BE802-52A5-D34C-A26D-218AE990468E}"/>
              </a:ext>
            </a:extLst>
          </p:cNvPr>
          <p:cNvSpPr txBox="1"/>
          <p:nvPr/>
        </p:nvSpPr>
        <p:spPr>
          <a:xfrm>
            <a:off x="4639424" y="3122685"/>
            <a:ext cx="1377538" cy="646331"/>
          </a:xfrm>
          <a:prstGeom prst="rect">
            <a:avLst/>
          </a:prstGeom>
          <a:noFill/>
        </p:spPr>
        <p:txBody>
          <a:bodyPr wrap="square" rtlCol="0">
            <a:spAutoFit/>
          </a:bodyPr>
          <a:lstStyle/>
          <a:p>
            <a:r>
              <a:rPr lang="en-US" altLang="zh-CN" dirty="0"/>
              <a:t>Pixel</a:t>
            </a:r>
            <a:r>
              <a:rPr lang="zh-CN" altLang="en-US" dirty="0"/>
              <a:t> </a:t>
            </a:r>
            <a:r>
              <a:rPr lang="en-US" altLang="zh-CN" dirty="0"/>
              <a:t>Values</a:t>
            </a:r>
            <a:endParaRPr lang="en-US" dirty="0"/>
          </a:p>
        </p:txBody>
      </p:sp>
      <p:sp>
        <p:nvSpPr>
          <p:cNvPr id="14" name="TextBox 13">
            <a:extLst>
              <a:ext uri="{FF2B5EF4-FFF2-40B4-BE49-F238E27FC236}">
                <a16:creationId xmlns:a16="http://schemas.microsoft.com/office/drawing/2014/main" id="{02A225F9-91AE-7D44-BB2E-77F94EBF13B7}"/>
              </a:ext>
            </a:extLst>
          </p:cNvPr>
          <p:cNvSpPr txBox="1"/>
          <p:nvPr/>
        </p:nvSpPr>
        <p:spPr>
          <a:xfrm>
            <a:off x="5328193" y="1690293"/>
            <a:ext cx="1377538" cy="923330"/>
          </a:xfrm>
          <a:prstGeom prst="rect">
            <a:avLst/>
          </a:prstGeom>
          <a:solidFill>
            <a:schemeClr val="bg1"/>
          </a:solidFill>
        </p:spPr>
        <p:txBody>
          <a:bodyPr wrap="square" rtlCol="0">
            <a:spAutoFit/>
          </a:bodyPr>
          <a:lstStyle/>
          <a:p>
            <a:endParaRPr lang="en-US" altLang="zh-CN" dirty="0"/>
          </a:p>
          <a:p>
            <a:pPr algn="ctr"/>
            <a:r>
              <a:rPr lang="en-US" altLang="zh-CN" dirty="0"/>
              <a:t>Display</a:t>
            </a:r>
          </a:p>
          <a:p>
            <a:endParaRPr lang="en-US" dirty="0"/>
          </a:p>
        </p:txBody>
      </p:sp>
      <p:sp>
        <p:nvSpPr>
          <p:cNvPr id="15" name="TextBox 14">
            <a:extLst>
              <a:ext uri="{FF2B5EF4-FFF2-40B4-BE49-F238E27FC236}">
                <a16:creationId xmlns:a16="http://schemas.microsoft.com/office/drawing/2014/main" id="{6840C6CD-639F-8C44-83FC-51A53AED4650}"/>
              </a:ext>
            </a:extLst>
          </p:cNvPr>
          <p:cNvSpPr txBox="1"/>
          <p:nvPr/>
        </p:nvSpPr>
        <p:spPr>
          <a:xfrm>
            <a:off x="6102146" y="3122685"/>
            <a:ext cx="1377538" cy="646331"/>
          </a:xfrm>
          <a:prstGeom prst="rect">
            <a:avLst/>
          </a:prstGeom>
          <a:noFill/>
        </p:spPr>
        <p:txBody>
          <a:bodyPr wrap="square" rtlCol="0">
            <a:spAutoFit/>
          </a:bodyPr>
          <a:lstStyle/>
          <a:p>
            <a:r>
              <a:rPr lang="en-US" altLang="zh-CN" dirty="0"/>
              <a:t>Displayed</a:t>
            </a:r>
          </a:p>
          <a:p>
            <a:r>
              <a:rPr lang="en-US" altLang="zh-CN" dirty="0"/>
              <a:t>Radiation</a:t>
            </a:r>
            <a:endParaRPr lang="en-US" dirty="0"/>
          </a:p>
        </p:txBody>
      </p:sp>
      <p:sp>
        <p:nvSpPr>
          <p:cNvPr id="16" name="TextBox 15">
            <a:extLst>
              <a:ext uri="{FF2B5EF4-FFF2-40B4-BE49-F238E27FC236}">
                <a16:creationId xmlns:a16="http://schemas.microsoft.com/office/drawing/2014/main" id="{AB2F961B-80EA-9541-8BCC-9466E0BC737C}"/>
              </a:ext>
            </a:extLst>
          </p:cNvPr>
          <p:cNvSpPr txBox="1"/>
          <p:nvPr/>
        </p:nvSpPr>
        <p:spPr>
          <a:xfrm>
            <a:off x="5106373" y="2662913"/>
            <a:ext cx="1377538" cy="646331"/>
          </a:xfrm>
          <a:prstGeom prst="rect">
            <a:avLst/>
          </a:prstGeom>
          <a:noFill/>
        </p:spPr>
        <p:txBody>
          <a:bodyPr wrap="square" rtlCol="0">
            <a:spAutoFit/>
          </a:bodyPr>
          <a:lstStyle/>
          <a:p>
            <a:pPr algn="ctr"/>
            <a:r>
              <a:rPr lang="en-US" altLang="zh-CN" dirty="0"/>
              <a:t>Display</a:t>
            </a:r>
            <a:r>
              <a:rPr lang="zh-CN" altLang="en-US" dirty="0"/>
              <a:t> </a:t>
            </a:r>
            <a:r>
              <a:rPr lang="en-US" altLang="zh-CN" dirty="0"/>
              <a:t>gamma</a:t>
            </a:r>
            <a:endParaRPr lang="en-US" dirty="0"/>
          </a:p>
        </p:txBody>
      </p:sp>
      <p:sp>
        <p:nvSpPr>
          <p:cNvPr id="17" name="TextBox 16">
            <a:extLst>
              <a:ext uri="{FF2B5EF4-FFF2-40B4-BE49-F238E27FC236}">
                <a16:creationId xmlns:a16="http://schemas.microsoft.com/office/drawing/2014/main" id="{3D742D84-326A-374E-84C9-A7166B3FEB1C}"/>
              </a:ext>
            </a:extLst>
          </p:cNvPr>
          <p:cNvSpPr txBox="1"/>
          <p:nvPr/>
        </p:nvSpPr>
        <p:spPr>
          <a:xfrm>
            <a:off x="7859079" y="3099367"/>
            <a:ext cx="1293919" cy="646331"/>
          </a:xfrm>
          <a:prstGeom prst="rect">
            <a:avLst/>
          </a:prstGeom>
          <a:noFill/>
        </p:spPr>
        <p:txBody>
          <a:bodyPr wrap="square" rtlCol="0">
            <a:spAutoFit/>
          </a:bodyPr>
          <a:lstStyle/>
          <a:p>
            <a:r>
              <a:rPr lang="en-US" altLang="zh-CN" dirty="0"/>
              <a:t>Displayed</a:t>
            </a:r>
            <a:r>
              <a:rPr lang="zh-CN" altLang="en-US" dirty="0"/>
              <a:t> </a:t>
            </a:r>
            <a:r>
              <a:rPr lang="en-US" altLang="zh-CN" dirty="0"/>
              <a:t>Image</a:t>
            </a:r>
            <a:endParaRPr lang="en-US" dirty="0"/>
          </a:p>
        </p:txBody>
      </p:sp>
      <p:cxnSp>
        <p:nvCxnSpPr>
          <p:cNvPr id="18" name="Straight Arrow Connector 17">
            <a:extLst>
              <a:ext uri="{FF2B5EF4-FFF2-40B4-BE49-F238E27FC236}">
                <a16:creationId xmlns:a16="http://schemas.microsoft.com/office/drawing/2014/main" id="{838E6174-E9BF-5C4B-8CCB-E39BA565A355}"/>
              </a:ext>
            </a:extLst>
          </p:cNvPr>
          <p:cNvCxnSpPr>
            <a:cxnSpLocks/>
          </p:cNvCxnSpPr>
          <p:nvPr/>
        </p:nvCxnSpPr>
        <p:spPr bwMode="auto">
          <a:xfrm>
            <a:off x="836791" y="3439259"/>
            <a:ext cx="781878"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F2553D3-CF89-B044-A041-91B55D9D31BC}"/>
              </a:ext>
            </a:extLst>
          </p:cNvPr>
          <p:cNvCxnSpPr>
            <a:cxnSpLocks/>
          </p:cNvCxnSpPr>
          <p:nvPr/>
        </p:nvCxnSpPr>
        <p:spPr bwMode="auto">
          <a:xfrm>
            <a:off x="2467539" y="3422533"/>
            <a:ext cx="781878"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ECB1F0E9-F07A-0147-906D-4B5B30E2532A}"/>
              </a:ext>
            </a:extLst>
          </p:cNvPr>
          <p:cNvCxnSpPr>
            <a:cxnSpLocks/>
          </p:cNvCxnSpPr>
          <p:nvPr/>
        </p:nvCxnSpPr>
        <p:spPr bwMode="auto">
          <a:xfrm>
            <a:off x="5318793" y="3422533"/>
            <a:ext cx="781878"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6DF8413F-6B30-0E43-A655-378C814E076A}"/>
              </a:ext>
            </a:extLst>
          </p:cNvPr>
          <p:cNvCxnSpPr>
            <a:cxnSpLocks/>
          </p:cNvCxnSpPr>
          <p:nvPr/>
        </p:nvCxnSpPr>
        <p:spPr bwMode="auto">
          <a:xfrm>
            <a:off x="7155005" y="3445850"/>
            <a:ext cx="781878"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9BA16551-8B68-154D-A902-6FC3F341845A}"/>
              </a:ext>
            </a:extLst>
          </p:cNvPr>
          <p:cNvCxnSpPr>
            <a:cxnSpLocks/>
          </p:cNvCxnSpPr>
          <p:nvPr/>
        </p:nvCxnSpPr>
        <p:spPr bwMode="auto">
          <a:xfrm>
            <a:off x="3498573" y="2151957"/>
            <a:ext cx="1683026"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34732994-D156-5740-A5C1-7FE42B09F6B2}"/>
              </a:ext>
            </a:extLst>
          </p:cNvPr>
          <p:cNvSpPr txBox="1"/>
          <p:nvPr/>
        </p:nvSpPr>
        <p:spPr>
          <a:xfrm>
            <a:off x="956765" y="4438933"/>
            <a:ext cx="7230470"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End-to-End-gamma</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Encoding-gamma</a:t>
            </a:r>
            <a:r>
              <a:rPr lang="zh-CN" altLang="en-US" sz="2200" dirty="0">
                <a:latin typeface="Times New Roman" panose="02020603050405020304" pitchFamily="18" charset="0"/>
                <a:cs typeface="Times New Roman" panose="02020603050405020304" pitchFamily="18" charset="0"/>
              </a:rPr>
              <a:t> * </a:t>
            </a:r>
            <a:r>
              <a:rPr lang="en-US" altLang="zh-CN" sz="2200" dirty="0">
                <a:latin typeface="Times New Roman" panose="02020603050405020304" pitchFamily="18" charset="0"/>
                <a:cs typeface="Times New Roman" panose="02020603050405020304" pitchFamily="18" charset="0"/>
              </a:rPr>
              <a:t>Display</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gamma</a:t>
            </a:r>
            <a:endParaRPr lang="en-US" sz="2200"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A05077EB-09DA-354C-B965-019D046FBA17}"/>
              </a:ext>
            </a:extLst>
          </p:cNvPr>
          <p:cNvSpPr/>
          <p:nvPr/>
        </p:nvSpPr>
        <p:spPr>
          <a:xfrm>
            <a:off x="954332" y="5093461"/>
            <a:ext cx="7006735" cy="769441"/>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The recommended value is 1.5 in a dark environment in a movie theater and 1.125 in a bright room.</a:t>
            </a:r>
          </a:p>
        </p:txBody>
      </p:sp>
    </p:spTree>
    <p:extLst>
      <p:ext uri="{BB962C8B-B14F-4D97-AF65-F5344CB8AC3E}">
        <p14:creationId xmlns:p14="http://schemas.microsoft.com/office/powerpoint/2010/main" val="2312733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24070" y="457200"/>
            <a:ext cx="8001000" cy="685800"/>
          </a:xfrm>
        </p:spPr>
        <p:txBody>
          <a:bodyPr/>
          <a:lstStyle/>
          <a:p>
            <a:r>
              <a:rPr lang="en-US" altLang="en-US" sz="3200" b="1" dirty="0">
                <a:latin typeface="Times New Roman" panose="02020603050405020304" pitchFamily="18" charset="0"/>
                <a:cs typeface="Times New Roman" panose="02020603050405020304" pitchFamily="18" charset="0"/>
              </a:rPr>
              <a:t>Bit-Plane Slicing </a:t>
            </a:r>
          </a:p>
        </p:txBody>
      </p:sp>
      <p:sp>
        <p:nvSpPr>
          <p:cNvPr id="149507" name="Rectangle 3"/>
          <p:cNvSpPr>
            <a:spLocks noGrp="1" noChangeArrowheads="1"/>
          </p:cNvSpPr>
          <p:nvPr>
            <p:ph idx="1"/>
          </p:nvPr>
        </p:nvSpPr>
        <p:spPr>
          <a:xfrm>
            <a:off x="338758" y="1616765"/>
            <a:ext cx="8466483" cy="3886200"/>
          </a:xfrm>
        </p:spPr>
        <p:txBody>
          <a:bodyPr/>
          <a:lstStyle/>
          <a:p>
            <a:pPr>
              <a:lnSpc>
                <a:spcPct val="90000"/>
              </a:lnSpc>
            </a:pPr>
            <a:r>
              <a:rPr lang="en-US" altLang="en-US" sz="2400" dirty="0">
                <a:latin typeface="Times New Roman" panose="02020603050405020304" pitchFamily="18" charset="0"/>
                <a:cs typeface="Times New Roman" panose="02020603050405020304" pitchFamily="18" charset="0"/>
              </a:rPr>
              <a:t>To highlight the contribution made to the total image appearance by specific bits.</a:t>
            </a:r>
          </a:p>
          <a:p>
            <a:pPr>
              <a:lnSpc>
                <a:spcPct val="90000"/>
              </a:lnSpc>
            </a:pPr>
            <a:endParaRPr lang="en-US" altLang="en-US" sz="2400" dirty="0">
              <a:latin typeface="Times New Roman" panose="02020603050405020304" pitchFamily="18" charset="0"/>
              <a:cs typeface="Times New Roman" panose="02020603050405020304" pitchFamily="18" charset="0"/>
            </a:endParaRPr>
          </a:p>
          <a:p>
            <a:pPr lvl="1">
              <a:lnSpc>
                <a:spcPct val="90000"/>
              </a:lnSpc>
            </a:pPr>
            <a:r>
              <a:rPr lang="en-US" altLang="en-US" sz="2400" dirty="0">
                <a:latin typeface="Times New Roman" panose="02020603050405020304" pitchFamily="18" charset="0"/>
                <a:cs typeface="Times New Roman" panose="02020603050405020304" pitchFamily="18" charset="0"/>
              </a:rPr>
              <a:t>i.e. Assuming that each pixel is represented by 8 bits, the image is composed of 8 1-bit planes.</a:t>
            </a:r>
          </a:p>
          <a:p>
            <a:pPr lvl="1">
              <a:lnSpc>
                <a:spcPct val="90000"/>
              </a:lnSpc>
            </a:pPr>
            <a:r>
              <a:rPr lang="en-US" altLang="en-US" sz="2400" dirty="0">
                <a:latin typeface="Times New Roman" panose="02020603050405020304" pitchFamily="18" charset="0"/>
                <a:cs typeface="Times New Roman" panose="02020603050405020304" pitchFamily="18" charset="0"/>
              </a:rPr>
              <a:t>Plane 0 contains the least significant bit and plane 7 contains the most significant bit.</a:t>
            </a:r>
          </a:p>
          <a:p>
            <a:pPr lvl="1">
              <a:lnSpc>
                <a:spcPct val="90000"/>
              </a:lnSpc>
            </a:pPr>
            <a:r>
              <a:rPr lang="en-US" altLang="en-US" sz="2400" dirty="0">
                <a:latin typeface="Times New Roman" panose="02020603050405020304" pitchFamily="18" charset="0"/>
                <a:cs typeface="Times New Roman" panose="02020603050405020304" pitchFamily="18" charset="0"/>
              </a:rPr>
              <a:t>Only the higher order bits (top four) contain visually significant data.  The other bit planes contribute the more subtle details.</a:t>
            </a:r>
          </a:p>
          <a:p>
            <a:pPr lvl="1">
              <a:lnSpc>
                <a:spcPct val="90000"/>
              </a:lnSpc>
              <a:buFont typeface="Wingdings" charset="2"/>
              <a:buNone/>
            </a:pPr>
            <a:endParaRPr lang="en-US" altLang="en-US" dirty="0"/>
          </a:p>
        </p:txBody>
      </p:sp>
      <p:sp>
        <p:nvSpPr>
          <p:cNvPr id="2" name="Slide Number Placeholder 1">
            <a:extLst>
              <a:ext uri="{FF2B5EF4-FFF2-40B4-BE49-F238E27FC236}">
                <a16:creationId xmlns:a16="http://schemas.microsoft.com/office/drawing/2014/main" id="{16AFE138-687C-1F4C-83AE-A06B6BA11AC2}"/>
              </a:ext>
            </a:extLst>
          </p:cNvPr>
          <p:cNvSpPr>
            <a:spLocks noGrp="1"/>
          </p:cNvSpPr>
          <p:nvPr>
            <p:ph type="sldNum" sz="quarter" idx="11"/>
          </p:nvPr>
        </p:nvSpPr>
        <p:spPr/>
        <p:txBody>
          <a:bodyPr/>
          <a:lstStyle/>
          <a:p>
            <a:fld id="{417DDD1A-043C-214E-AFBF-7C13B4723BDF}" type="slidenum">
              <a:rPr lang="en-US" smtClean="0"/>
              <a:t>14</a:t>
            </a:fld>
            <a:endParaRPr lang="en-US"/>
          </a:p>
        </p:txBody>
      </p:sp>
    </p:spTree>
    <p:extLst>
      <p:ext uri="{BB962C8B-B14F-4D97-AF65-F5344CB8AC3E}">
        <p14:creationId xmlns:p14="http://schemas.microsoft.com/office/powerpoint/2010/main" val="895825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006953-1926-5344-902D-2873A3D8D43C}"/>
              </a:ext>
            </a:extLst>
          </p:cNvPr>
          <p:cNvSpPr>
            <a:spLocks noGrp="1"/>
          </p:cNvSpPr>
          <p:nvPr>
            <p:ph type="sldNum" sz="quarter" idx="11"/>
          </p:nvPr>
        </p:nvSpPr>
        <p:spPr/>
        <p:txBody>
          <a:bodyPr/>
          <a:lstStyle/>
          <a:p>
            <a:fld id="{417DDD1A-043C-214E-AFBF-7C13B4723BDF}" type="slidenum">
              <a:rPr lang="en-US" smtClean="0"/>
              <a:t>15</a:t>
            </a:fld>
            <a:endParaRPr lang="en-US"/>
          </a:p>
        </p:txBody>
      </p:sp>
      <p:pic>
        <p:nvPicPr>
          <p:cNvPr id="3" name="Picture 2">
            <a:extLst>
              <a:ext uri="{FF2B5EF4-FFF2-40B4-BE49-F238E27FC236}">
                <a16:creationId xmlns:a16="http://schemas.microsoft.com/office/drawing/2014/main" id="{94832C8F-F3CF-B341-BF93-F6EE394B4012}"/>
              </a:ext>
            </a:extLst>
          </p:cNvPr>
          <p:cNvPicPr>
            <a:picLocks noChangeAspect="1"/>
          </p:cNvPicPr>
          <p:nvPr/>
        </p:nvPicPr>
        <p:blipFill>
          <a:blip r:embed="rId2"/>
          <a:stretch>
            <a:fillRect/>
          </a:stretch>
        </p:blipFill>
        <p:spPr>
          <a:xfrm>
            <a:off x="2597150" y="1863310"/>
            <a:ext cx="3949700" cy="3873500"/>
          </a:xfrm>
          <a:prstGeom prst="rect">
            <a:avLst/>
          </a:prstGeom>
        </p:spPr>
      </p:pic>
      <p:sp>
        <p:nvSpPr>
          <p:cNvPr id="7" name="Rectangle 2">
            <a:extLst>
              <a:ext uri="{FF2B5EF4-FFF2-40B4-BE49-F238E27FC236}">
                <a16:creationId xmlns:a16="http://schemas.microsoft.com/office/drawing/2014/main" id="{9F4F5913-D1D8-A84C-85E1-30781EA5A98C}"/>
              </a:ext>
            </a:extLst>
          </p:cNvPr>
          <p:cNvSpPr>
            <a:spLocks noGrp="1" noChangeArrowheads="1"/>
          </p:cNvSpPr>
          <p:nvPr>
            <p:ph type="title"/>
          </p:nvPr>
        </p:nvSpPr>
        <p:spPr>
          <a:xfrm>
            <a:off x="424070" y="457200"/>
            <a:ext cx="8001000" cy="685800"/>
          </a:xfrm>
        </p:spPr>
        <p:txBody>
          <a:bodyPr/>
          <a:lstStyle/>
          <a:p>
            <a:r>
              <a:rPr lang="en-US" altLang="en-US" sz="3200" b="1" dirty="0">
                <a:latin typeface="Times New Roman" panose="02020603050405020304" pitchFamily="18" charset="0"/>
                <a:cs typeface="Times New Roman" panose="02020603050405020304" pitchFamily="18" charset="0"/>
              </a:rPr>
              <a:t>Bit-Plane Slicing </a:t>
            </a:r>
          </a:p>
        </p:txBody>
      </p:sp>
    </p:spTree>
    <p:extLst>
      <p:ext uri="{BB962C8B-B14F-4D97-AF65-F5344CB8AC3E}">
        <p14:creationId xmlns:p14="http://schemas.microsoft.com/office/powerpoint/2010/main" val="127732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7F78F-C141-924E-98CB-A509536C2817}"/>
              </a:ext>
            </a:extLst>
          </p:cNvPr>
          <p:cNvSpPr>
            <a:spLocks noGrp="1"/>
          </p:cNvSpPr>
          <p:nvPr>
            <p:ph type="sldNum" sz="quarter" idx="11"/>
          </p:nvPr>
        </p:nvSpPr>
        <p:spPr/>
        <p:txBody>
          <a:bodyPr/>
          <a:lstStyle/>
          <a:p>
            <a:fld id="{417DDD1A-043C-214E-AFBF-7C13B4723BDF}" type="slidenum">
              <a:rPr lang="en-US" smtClean="0"/>
              <a:t>16</a:t>
            </a:fld>
            <a:endParaRPr lang="en-US"/>
          </a:p>
        </p:txBody>
      </p:sp>
      <p:sp>
        <p:nvSpPr>
          <p:cNvPr id="6" name="Rectangle 2">
            <a:extLst>
              <a:ext uri="{FF2B5EF4-FFF2-40B4-BE49-F238E27FC236}">
                <a16:creationId xmlns:a16="http://schemas.microsoft.com/office/drawing/2014/main" id="{CBEEF352-F120-AE40-BC63-5BE87C71D903}"/>
              </a:ext>
            </a:extLst>
          </p:cNvPr>
          <p:cNvSpPr txBox="1">
            <a:spLocks noChangeArrowheads="1"/>
          </p:cNvSpPr>
          <p:nvPr/>
        </p:nvSpPr>
        <p:spPr bwMode="auto">
          <a:xfrm>
            <a:off x="424070"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Bit-Plane Slicing </a:t>
            </a:r>
          </a:p>
        </p:txBody>
      </p:sp>
      <p:pic>
        <p:nvPicPr>
          <p:cNvPr id="5" name="Picture 4">
            <a:extLst>
              <a:ext uri="{FF2B5EF4-FFF2-40B4-BE49-F238E27FC236}">
                <a16:creationId xmlns:a16="http://schemas.microsoft.com/office/drawing/2014/main" id="{6201B58C-C71D-0048-AB12-A2AE2C0E4013}"/>
              </a:ext>
            </a:extLst>
          </p:cNvPr>
          <p:cNvPicPr>
            <a:picLocks noChangeAspect="1"/>
          </p:cNvPicPr>
          <p:nvPr/>
        </p:nvPicPr>
        <p:blipFill>
          <a:blip r:embed="rId2"/>
          <a:stretch>
            <a:fillRect/>
          </a:stretch>
        </p:blipFill>
        <p:spPr>
          <a:xfrm>
            <a:off x="2152649" y="1378224"/>
            <a:ext cx="4975359" cy="4714185"/>
          </a:xfrm>
          <a:prstGeom prst="rect">
            <a:avLst/>
          </a:prstGeom>
        </p:spPr>
      </p:pic>
    </p:spTree>
    <p:extLst>
      <p:ext uri="{BB962C8B-B14F-4D97-AF65-F5344CB8AC3E}">
        <p14:creationId xmlns:p14="http://schemas.microsoft.com/office/powerpoint/2010/main" val="1467073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371061" y="457200"/>
            <a:ext cx="8001000" cy="685800"/>
          </a:xfrm>
        </p:spPr>
        <p:txBody>
          <a:bodyPr/>
          <a:lstStyle/>
          <a:p>
            <a:r>
              <a:rPr lang="en-US" altLang="en-US" sz="3200" b="1" dirty="0">
                <a:latin typeface="Times New Roman" panose="02020603050405020304" pitchFamily="18" charset="0"/>
                <a:cs typeface="Times New Roman" panose="02020603050405020304" pitchFamily="18" charset="0"/>
              </a:rPr>
              <a:t>Histogram Processing</a:t>
            </a:r>
          </a:p>
        </p:txBody>
      </p:sp>
      <p:sp>
        <p:nvSpPr>
          <p:cNvPr id="2" name="Slide Number Placeholder 1">
            <a:extLst>
              <a:ext uri="{FF2B5EF4-FFF2-40B4-BE49-F238E27FC236}">
                <a16:creationId xmlns:a16="http://schemas.microsoft.com/office/drawing/2014/main" id="{B5114A25-D956-7B4E-924E-2AA5CC497B73}"/>
              </a:ext>
            </a:extLst>
          </p:cNvPr>
          <p:cNvSpPr>
            <a:spLocks noGrp="1"/>
          </p:cNvSpPr>
          <p:nvPr>
            <p:ph type="sldNum" sz="quarter" idx="11"/>
          </p:nvPr>
        </p:nvSpPr>
        <p:spPr/>
        <p:txBody>
          <a:bodyPr/>
          <a:lstStyle/>
          <a:p>
            <a:fld id="{417DDD1A-043C-214E-AFBF-7C13B4723BDF}" type="slidenum">
              <a:rPr lang="en-US" smtClean="0"/>
              <a:t>17</a:t>
            </a:fld>
            <a:endParaRPr lang="en-US"/>
          </a:p>
        </p:txBody>
      </p:sp>
      <p:pic>
        <p:nvPicPr>
          <p:cNvPr id="6" name="Content Placeholder 6">
            <a:extLst>
              <a:ext uri="{FF2B5EF4-FFF2-40B4-BE49-F238E27FC236}">
                <a16:creationId xmlns:a16="http://schemas.microsoft.com/office/drawing/2014/main" id="{2FC5F3B8-4D26-46F2-812F-21AE6F7E3B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3793" y="1716567"/>
            <a:ext cx="4281082" cy="3424866"/>
          </a:xfrm>
        </p:spPr>
      </p:pic>
      <p:pic>
        <p:nvPicPr>
          <p:cNvPr id="7" name="Picture 6">
            <a:extLst>
              <a:ext uri="{FF2B5EF4-FFF2-40B4-BE49-F238E27FC236}">
                <a16:creationId xmlns:a16="http://schemas.microsoft.com/office/drawing/2014/main" id="{223B0EBF-1366-4173-8725-8CCB7113555A}"/>
              </a:ext>
            </a:extLst>
          </p:cNvPr>
          <p:cNvPicPr>
            <a:picLocks noChangeAspect="1"/>
          </p:cNvPicPr>
          <p:nvPr/>
        </p:nvPicPr>
        <p:blipFill>
          <a:blip r:embed="rId3"/>
          <a:stretch>
            <a:fillRect/>
          </a:stretch>
        </p:blipFill>
        <p:spPr>
          <a:xfrm>
            <a:off x="551234" y="1702435"/>
            <a:ext cx="3553298" cy="3553298"/>
          </a:xfrm>
          <a:prstGeom prst="rect">
            <a:avLst/>
          </a:prstGeom>
        </p:spPr>
      </p:pic>
    </p:spTree>
    <p:extLst>
      <p:ext uri="{BB962C8B-B14F-4D97-AF65-F5344CB8AC3E}">
        <p14:creationId xmlns:p14="http://schemas.microsoft.com/office/powerpoint/2010/main" val="348302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371061" y="457200"/>
            <a:ext cx="8001000" cy="685800"/>
          </a:xfrm>
        </p:spPr>
        <p:txBody>
          <a:bodyPr/>
          <a:lstStyle/>
          <a:p>
            <a:r>
              <a:rPr lang="en-US" altLang="en-US" sz="3200" b="1" dirty="0">
                <a:latin typeface="Times New Roman" panose="02020603050405020304" pitchFamily="18" charset="0"/>
                <a:cs typeface="Times New Roman" panose="02020603050405020304" pitchFamily="18" charset="0"/>
              </a:rPr>
              <a:t>Histogram Processing</a:t>
            </a:r>
          </a:p>
        </p:txBody>
      </p:sp>
      <p:sp>
        <p:nvSpPr>
          <p:cNvPr id="152579" name="Rectangle 3"/>
          <p:cNvSpPr>
            <a:spLocks noGrp="1" noChangeArrowheads="1"/>
          </p:cNvSpPr>
          <p:nvPr>
            <p:ph idx="1"/>
          </p:nvPr>
        </p:nvSpPr>
        <p:spPr>
          <a:xfrm>
            <a:off x="571500" y="1618422"/>
            <a:ext cx="8267700" cy="3886200"/>
          </a:xfrm>
        </p:spPr>
        <p:txBody>
          <a:bodyPr/>
          <a:lstStyle/>
          <a:p>
            <a:pPr>
              <a:lnSpc>
                <a:spcPct val="90000"/>
              </a:lnSpc>
              <a:spcAft>
                <a:spcPts val="600"/>
              </a:spcAft>
            </a:pPr>
            <a:r>
              <a:rPr lang="en-US" altLang="en-US" sz="2300" dirty="0">
                <a:latin typeface="Times New Roman" panose="02020603050405020304" pitchFamily="18" charset="0"/>
                <a:cs typeface="Times New Roman" panose="02020603050405020304" pitchFamily="18" charset="0"/>
              </a:rPr>
              <a:t>The histogram of a digital image with gray levels from 0 to L-1 is a discrete function h(</a:t>
            </a:r>
            <a:r>
              <a:rPr lang="en-US" altLang="en-US" sz="2300" dirty="0" err="1">
                <a:latin typeface="Times New Roman" panose="02020603050405020304" pitchFamily="18" charset="0"/>
                <a:cs typeface="Times New Roman" panose="02020603050405020304" pitchFamily="18" charset="0"/>
              </a:rPr>
              <a:t>r</a:t>
            </a:r>
            <a:r>
              <a:rPr lang="en-US" altLang="en-US" sz="2300" baseline="-25000" dirty="0" err="1">
                <a:latin typeface="Times New Roman" panose="02020603050405020304" pitchFamily="18" charset="0"/>
                <a:cs typeface="Times New Roman" panose="02020603050405020304" pitchFamily="18" charset="0"/>
              </a:rPr>
              <a:t>k</a:t>
            </a:r>
            <a:r>
              <a:rPr lang="en-US" altLang="en-US" sz="2300" dirty="0">
                <a:latin typeface="Times New Roman" panose="02020603050405020304" pitchFamily="18" charset="0"/>
                <a:cs typeface="Times New Roman" panose="02020603050405020304" pitchFamily="18" charset="0"/>
              </a:rPr>
              <a:t>)=</a:t>
            </a:r>
            <a:r>
              <a:rPr lang="en-US" altLang="en-US" sz="2300" dirty="0" err="1">
                <a:latin typeface="Times New Roman" panose="02020603050405020304" pitchFamily="18" charset="0"/>
                <a:cs typeface="Times New Roman" panose="02020603050405020304" pitchFamily="18" charset="0"/>
              </a:rPr>
              <a:t>n</a:t>
            </a:r>
            <a:r>
              <a:rPr lang="en-US" altLang="en-US" sz="2300" baseline="-25000" dirty="0" err="1">
                <a:latin typeface="Times New Roman" panose="02020603050405020304" pitchFamily="18" charset="0"/>
                <a:cs typeface="Times New Roman" panose="02020603050405020304" pitchFamily="18" charset="0"/>
              </a:rPr>
              <a:t>k</a:t>
            </a:r>
            <a:r>
              <a:rPr lang="en-US" altLang="en-US" sz="2300" dirty="0">
                <a:latin typeface="Times New Roman" panose="02020603050405020304" pitchFamily="18" charset="0"/>
                <a:cs typeface="Times New Roman" panose="02020603050405020304" pitchFamily="18" charset="0"/>
              </a:rPr>
              <a:t>, where:</a:t>
            </a:r>
          </a:p>
          <a:p>
            <a:pPr lvl="1">
              <a:lnSpc>
                <a:spcPct val="90000"/>
              </a:lnSpc>
            </a:pPr>
            <a:r>
              <a:rPr lang="en-US" altLang="en-US" sz="2300" dirty="0" err="1">
                <a:latin typeface="Times New Roman" panose="02020603050405020304" pitchFamily="18" charset="0"/>
                <a:cs typeface="Times New Roman" panose="02020603050405020304" pitchFamily="18" charset="0"/>
              </a:rPr>
              <a:t>r</a:t>
            </a:r>
            <a:r>
              <a:rPr lang="en-US" altLang="en-US" sz="2300" baseline="-25000" dirty="0" err="1">
                <a:latin typeface="Times New Roman" panose="02020603050405020304" pitchFamily="18" charset="0"/>
                <a:cs typeface="Times New Roman" panose="02020603050405020304" pitchFamily="18" charset="0"/>
              </a:rPr>
              <a:t>k</a:t>
            </a:r>
            <a:r>
              <a:rPr lang="en-US" altLang="en-US" sz="2300" dirty="0">
                <a:latin typeface="Times New Roman" panose="02020603050405020304" pitchFamily="18" charset="0"/>
                <a:cs typeface="Times New Roman" panose="02020603050405020304" pitchFamily="18" charset="0"/>
              </a:rPr>
              <a:t> is the kth gray level</a:t>
            </a:r>
          </a:p>
          <a:p>
            <a:pPr lvl="1">
              <a:lnSpc>
                <a:spcPct val="90000"/>
              </a:lnSpc>
            </a:pPr>
            <a:r>
              <a:rPr lang="en-US" altLang="en-US" sz="2300" dirty="0" err="1">
                <a:latin typeface="Times New Roman" panose="02020603050405020304" pitchFamily="18" charset="0"/>
                <a:cs typeface="Times New Roman" panose="02020603050405020304" pitchFamily="18" charset="0"/>
              </a:rPr>
              <a:t>n</a:t>
            </a:r>
            <a:r>
              <a:rPr lang="en-US" altLang="en-US" sz="2300" baseline="-25000" dirty="0" err="1">
                <a:latin typeface="Times New Roman" panose="02020603050405020304" pitchFamily="18" charset="0"/>
                <a:cs typeface="Times New Roman" panose="02020603050405020304" pitchFamily="18" charset="0"/>
              </a:rPr>
              <a:t>k</a:t>
            </a:r>
            <a:r>
              <a:rPr lang="en-US" altLang="en-US" sz="2300" dirty="0">
                <a:latin typeface="Times New Roman" panose="02020603050405020304" pitchFamily="18" charset="0"/>
                <a:cs typeface="Times New Roman" panose="02020603050405020304" pitchFamily="18" charset="0"/>
              </a:rPr>
              <a:t> is the # pixels in the image with that gray level</a:t>
            </a:r>
          </a:p>
          <a:p>
            <a:pPr lvl="1">
              <a:lnSpc>
                <a:spcPct val="90000"/>
              </a:lnSpc>
            </a:pPr>
            <a:r>
              <a:rPr lang="en-US" altLang="en-US" sz="2300" dirty="0">
                <a:latin typeface="Times New Roman" panose="02020603050405020304" pitchFamily="18" charset="0"/>
                <a:cs typeface="Times New Roman" panose="02020603050405020304" pitchFamily="18" charset="0"/>
              </a:rPr>
              <a:t>n is the total number of pixels in the image</a:t>
            </a:r>
          </a:p>
          <a:p>
            <a:pPr lvl="1">
              <a:lnSpc>
                <a:spcPct val="90000"/>
              </a:lnSpc>
            </a:pPr>
            <a:r>
              <a:rPr lang="en-US" altLang="en-US" sz="2300" dirty="0">
                <a:latin typeface="Times New Roman" panose="02020603050405020304" pitchFamily="18" charset="0"/>
                <a:cs typeface="Times New Roman" panose="02020603050405020304" pitchFamily="18" charset="0"/>
              </a:rPr>
              <a:t>k = 0, 1, 2, …, L-1</a:t>
            </a:r>
          </a:p>
          <a:p>
            <a:pPr>
              <a:lnSpc>
                <a:spcPct val="90000"/>
              </a:lnSpc>
              <a:spcBef>
                <a:spcPts val="1275"/>
              </a:spcBef>
            </a:pPr>
            <a:r>
              <a:rPr lang="en-US" altLang="en-US" sz="2300" dirty="0">
                <a:latin typeface="Times New Roman" panose="02020603050405020304" pitchFamily="18" charset="0"/>
                <a:cs typeface="Times New Roman" panose="02020603050405020304" pitchFamily="18" charset="0"/>
              </a:rPr>
              <a:t>Normalized histogram: p(</a:t>
            </a:r>
            <a:r>
              <a:rPr lang="en-US" altLang="en-US" sz="2300" dirty="0" err="1">
                <a:latin typeface="Times New Roman" panose="02020603050405020304" pitchFamily="18" charset="0"/>
                <a:cs typeface="Times New Roman" panose="02020603050405020304" pitchFamily="18" charset="0"/>
              </a:rPr>
              <a:t>r</a:t>
            </a:r>
            <a:r>
              <a:rPr lang="en-US" altLang="en-US" sz="2300" baseline="-25000" dirty="0" err="1">
                <a:latin typeface="Times New Roman" panose="02020603050405020304" pitchFamily="18" charset="0"/>
                <a:cs typeface="Times New Roman" panose="02020603050405020304" pitchFamily="18" charset="0"/>
              </a:rPr>
              <a:t>k</a:t>
            </a:r>
            <a:r>
              <a:rPr lang="en-US" altLang="en-US" sz="2300" dirty="0">
                <a:latin typeface="Times New Roman" panose="02020603050405020304" pitchFamily="18" charset="0"/>
                <a:cs typeface="Times New Roman" panose="02020603050405020304" pitchFamily="18" charset="0"/>
              </a:rPr>
              <a:t>)=</a:t>
            </a:r>
            <a:r>
              <a:rPr lang="en-US" altLang="en-US" sz="2300" dirty="0" err="1">
                <a:latin typeface="Times New Roman" panose="02020603050405020304" pitchFamily="18" charset="0"/>
                <a:cs typeface="Times New Roman" panose="02020603050405020304" pitchFamily="18" charset="0"/>
              </a:rPr>
              <a:t>n</a:t>
            </a:r>
            <a:r>
              <a:rPr lang="en-US" altLang="en-US" sz="2300" baseline="-25000" dirty="0" err="1">
                <a:latin typeface="Times New Roman" panose="02020603050405020304" pitchFamily="18" charset="0"/>
                <a:cs typeface="Times New Roman" panose="02020603050405020304" pitchFamily="18" charset="0"/>
              </a:rPr>
              <a:t>k</a:t>
            </a:r>
            <a:r>
              <a:rPr lang="en-US" altLang="en-US" sz="2300" dirty="0">
                <a:latin typeface="Times New Roman" panose="02020603050405020304" pitchFamily="18" charset="0"/>
                <a:cs typeface="Times New Roman" panose="02020603050405020304" pitchFamily="18" charset="0"/>
              </a:rPr>
              <a:t>/n</a:t>
            </a:r>
          </a:p>
          <a:p>
            <a:pPr lvl="1">
              <a:lnSpc>
                <a:spcPct val="90000"/>
              </a:lnSpc>
            </a:pPr>
            <a:r>
              <a:rPr lang="en-US" altLang="en-US" sz="2300" dirty="0">
                <a:latin typeface="Times New Roman" panose="02020603050405020304" pitchFamily="18" charset="0"/>
                <a:cs typeface="Times New Roman" panose="02020603050405020304" pitchFamily="18" charset="0"/>
              </a:rPr>
              <a:t>sum of all components = 1</a:t>
            </a:r>
          </a:p>
          <a:p>
            <a:pPr>
              <a:lnSpc>
                <a:spcPct val="90000"/>
              </a:lnSpc>
            </a:pPr>
            <a:endParaRPr lang="en-US" altLang="en-US" dirty="0"/>
          </a:p>
        </p:txBody>
      </p:sp>
      <p:sp>
        <p:nvSpPr>
          <p:cNvPr id="2" name="Slide Number Placeholder 1">
            <a:extLst>
              <a:ext uri="{FF2B5EF4-FFF2-40B4-BE49-F238E27FC236}">
                <a16:creationId xmlns:a16="http://schemas.microsoft.com/office/drawing/2014/main" id="{B5114A25-D956-7B4E-924E-2AA5CC497B73}"/>
              </a:ext>
            </a:extLst>
          </p:cNvPr>
          <p:cNvSpPr>
            <a:spLocks noGrp="1"/>
          </p:cNvSpPr>
          <p:nvPr>
            <p:ph type="sldNum" sz="quarter" idx="11"/>
          </p:nvPr>
        </p:nvSpPr>
        <p:spPr/>
        <p:txBody>
          <a:bodyPr/>
          <a:lstStyle/>
          <a:p>
            <a:fld id="{417DDD1A-043C-214E-AFBF-7C13B4723BDF}" type="slidenum">
              <a:rPr lang="en-US" smtClean="0"/>
              <a:t>18</a:t>
            </a:fld>
            <a:endParaRPr lang="en-US"/>
          </a:p>
        </p:txBody>
      </p:sp>
    </p:spTree>
    <p:extLst>
      <p:ext uri="{BB962C8B-B14F-4D97-AF65-F5344CB8AC3E}">
        <p14:creationId xmlns:p14="http://schemas.microsoft.com/office/powerpoint/2010/main" val="1778889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740" y="1055161"/>
            <a:ext cx="6514289" cy="5217557"/>
          </a:xfrm>
          <a:prstGeom prst="rect">
            <a:avLst/>
          </a:prstGeom>
        </p:spPr>
      </p:pic>
      <p:sp>
        <p:nvSpPr>
          <p:cNvPr id="5" name="Rectangle 2">
            <a:extLst>
              <a:ext uri="{FF2B5EF4-FFF2-40B4-BE49-F238E27FC236}">
                <a16:creationId xmlns:a16="http://schemas.microsoft.com/office/drawing/2014/main" id="{D453633C-A897-457C-B327-309ADE1E81BA}"/>
              </a:ext>
            </a:extLst>
          </p:cNvPr>
          <p:cNvSpPr>
            <a:spLocks noGrp="1" noChangeArrowheads="1"/>
          </p:cNvSpPr>
          <p:nvPr>
            <p:ph type="title"/>
          </p:nvPr>
        </p:nvSpPr>
        <p:spPr>
          <a:xfrm>
            <a:off x="371061" y="457200"/>
            <a:ext cx="8001000" cy="685800"/>
          </a:xfrm>
        </p:spPr>
        <p:txBody>
          <a:bodyPr/>
          <a:lstStyle/>
          <a:p>
            <a:r>
              <a:rPr lang="en-US" altLang="en-US" sz="3200" b="1" dirty="0">
                <a:latin typeface="Times New Roman" panose="02020603050405020304" pitchFamily="18" charset="0"/>
                <a:cs typeface="Times New Roman" panose="02020603050405020304" pitchFamily="18" charset="0"/>
              </a:rPr>
              <a:t>Histogram Processing</a:t>
            </a:r>
          </a:p>
        </p:txBody>
      </p:sp>
      <p:sp>
        <p:nvSpPr>
          <p:cNvPr id="4" name="Slide Number Placeholder 3">
            <a:extLst>
              <a:ext uri="{FF2B5EF4-FFF2-40B4-BE49-F238E27FC236}">
                <a16:creationId xmlns:a16="http://schemas.microsoft.com/office/drawing/2014/main" id="{EDA5FE7A-B9B5-4155-81DE-D197462CB794}"/>
              </a:ext>
            </a:extLst>
          </p:cNvPr>
          <p:cNvSpPr>
            <a:spLocks noGrp="1"/>
          </p:cNvSpPr>
          <p:nvPr>
            <p:ph type="sldNum" sz="quarter" idx="11"/>
          </p:nvPr>
        </p:nvSpPr>
        <p:spPr/>
        <p:txBody>
          <a:bodyPr/>
          <a:lstStyle/>
          <a:p>
            <a:fld id="{417DDD1A-043C-214E-AFBF-7C13B4723BDF}" type="slidenum">
              <a:rPr lang="en-US" smtClean="0"/>
              <a:t>19</a:t>
            </a:fld>
            <a:endParaRPr lang="en-US"/>
          </a:p>
        </p:txBody>
      </p:sp>
    </p:spTree>
    <p:extLst>
      <p:ext uri="{BB962C8B-B14F-4D97-AF65-F5344CB8AC3E}">
        <p14:creationId xmlns:p14="http://schemas.microsoft.com/office/powerpoint/2010/main" val="1189289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20" name="Rectangle 4"/>
          <p:cNvSpPr>
            <a:spLocks noGrp="1" noChangeArrowheads="1"/>
          </p:cNvSpPr>
          <p:nvPr>
            <p:ph type="title"/>
          </p:nvPr>
        </p:nvSpPr>
        <p:spPr>
          <a:xfrm>
            <a:off x="457200" y="277814"/>
            <a:ext cx="8229600" cy="695964"/>
          </a:xfrm>
        </p:spPr>
        <p:txBody>
          <a:bodyPr/>
          <a:lstStyle/>
          <a:p>
            <a:r>
              <a:rPr lang="en-US" altLang="zh-CN" sz="4000" b="1" dirty="0">
                <a:latin typeface="Times New Roman" panose="02020603050405020304" pitchFamily="18" charset="0"/>
                <a:cs typeface="Times New Roman" panose="02020603050405020304" pitchFamily="18" charset="0"/>
              </a:rPr>
              <a:t>Overview</a:t>
            </a:r>
            <a:endParaRPr lang="en-US" altLang="en-US" sz="4000" b="1" dirty="0">
              <a:latin typeface="Times New Roman" panose="02020603050405020304" pitchFamily="18" charset="0"/>
              <a:cs typeface="Times New Roman" panose="02020603050405020304" pitchFamily="18" charset="0"/>
            </a:endParaRPr>
          </a:p>
        </p:txBody>
      </p:sp>
      <p:grpSp>
        <p:nvGrpSpPr>
          <p:cNvPr id="137223" name="Group 7"/>
          <p:cNvGrpSpPr>
            <a:grpSpLocks noChangeAspect="1"/>
          </p:cNvGrpSpPr>
          <p:nvPr/>
        </p:nvGrpSpPr>
        <p:grpSpPr bwMode="auto">
          <a:xfrm>
            <a:off x="455859" y="1405589"/>
            <a:ext cx="8229600" cy="4945380"/>
            <a:chOff x="288" y="947"/>
            <a:chExt cx="1872" cy="792"/>
          </a:xfrm>
        </p:grpSpPr>
        <p:sp>
          <p:nvSpPr>
            <p:cNvPr id="137222" name="AutoShape 6"/>
            <p:cNvSpPr>
              <a:spLocks noChangeAspect="1" noChangeArrowheads="1" noTextEdit="1"/>
            </p:cNvSpPr>
            <p:nvPr/>
          </p:nvSpPr>
          <p:spPr bwMode="auto">
            <a:xfrm>
              <a:off x="288" y="1019"/>
              <a:ext cx="187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cxnSp>
          <p:nvCxnSpPr>
            <p:cNvPr id="137229" name="_s137229"/>
            <p:cNvCxnSpPr>
              <a:cxnSpLocks noChangeShapeType="1"/>
              <a:stCxn id="137226" idx="0"/>
              <a:endCxn id="137224" idx="2"/>
            </p:cNvCxnSpPr>
            <p:nvPr/>
          </p:nvCxnSpPr>
          <p:spPr bwMode="auto">
            <a:xfrm rot="16200000" flipV="1">
              <a:off x="1356" y="1000"/>
              <a:ext cx="273" cy="515"/>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37228" name="_s137228"/>
            <p:cNvCxnSpPr>
              <a:cxnSpLocks noChangeShapeType="1"/>
              <a:stCxn id="137225" idx="0"/>
              <a:endCxn id="137224" idx="2"/>
            </p:cNvCxnSpPr>
            <p:nvPr/>
          </p:nvCxnSpPr>
          <p:spPr bwMode="auto">
            <a:xfrm rot="5400000" flipH="1" flipV="1">
              <a:off x="819" y="978"/>
              <a:ext cx="273" cy="558"/>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137224" name="_s137224"/>
            <p:cNvSpPr>
              <a:spLocks noChangeArrowheads="1"/>
            </p:cNvSpPr>
            <p:nvPr/>
          </p:nvSpPr>
          <p:spPr bwMode="auto">
            <a:xfrm>
              <a:off x="889" y="947"/>
              <a:ext cx="692" cy="174"/>
            </a:xfrm>
            <a:prstGeom prst="roundRect">
              <a:avLst>
                <a:gd name="adj" fmla="val 16667"/>
              </a:avLst>
            </a:prstGeom>
            <a:solidFill>
              <a:schemeClr val="accent1">
                <a:alpha val="34000"/>
              </a:schemeClr>
            </a:solidFill>
            <a:ln w="9525">
              <a:solidFill>
                <a:schemeClr val="tx1"/>
              </a:solidFill>
              <a:round/>
              <a:headEnd/>
              <a:tailEnd/>
            </a:ln>
          </p:spPr>
          <p:txBody>
            <a:bodyPr wrap="none" lIns="0" tIns="0" rIns="0" bIns="0" anchor="ctr"/>
            <a:lstStyle/>
            <a:p>
              <a:pPr algn="ctr"/>
              <a:r>
                <a:rPr lang="en-US" altLang="en-US" sz="2800" dirty="0">
                  <a:latin typeface="Times New Roman" panose="02020603050405020304" pitchFamily="18" charset="0"/>
                  <a:cs typeface="Times New Roman" panose="02020603050405020304" pitchFamily="18" charset="0"/>
                </a:rPr>
                <a:t>Enhancement </a:t>
              </a:r>
            </a:p>
            <a:p>
              <a:pPr algn="ctr"/>
              <a:r>
                <a:rPr lang="en-US" altLang="en-US" sz="2800" dirty="0">
                  <a:latin typeface="Times New Roman" panose="02020603050405020304" pitchFamily="18" charset="0"/>
                  <a:cs typeface="Times New Roman" panose="02020603050405020304" pitchFamily="18" charset="0"/>
                </a:rPr>
                <a:t>Techniques</a:t>
              </a:r>
            </a:p>
          </p:txBody>
        </p:sp>
        <p:sp>
          <p:nvSpPr>
            <p:cNvPr id="137225" name="_s137225"/>
            <p:cNvSpPr>
              <a:spLocks noChangeArrowheads="1"/>
            </p:cNvSpPr>
            <p:nvPr/>
          </p:nvSpPr>
          <p:spPr bwMode="auto">
            <a:xfrm>
              <a:off x="288" y="1394"/>
              <a:ext cx="777" cy="174"/>
            </a:xfrm>
            <a:prstGeom prst="roundRect">
              <a:avLst>
                <a:gd name="adj" fmla="val 16667"/>
              </a:avLst>
            </a:prstGeom>
            <a:solidFill>
              <a:schemeClr val="accent1">
                <a:alpha val="34000"/>
              </a:schemeClr>
            </a:solidFill>
            <a:ln w="9525">
              <a:solidFill>
                <a:schemeClr val="tx1"/>
              </a:solidFill>
              <a:round/>
              <a:headEnd/>
              <a:tailEnd/>
            </a:ln>
          </p:spPr>
          <p:txBody>
            <a:bodyPr wrap="none" lIns="0" tIns="0" rIns="0" bIns="0" anchor="ctr"/>
            <a:lstStyle/>
            <a:p>
              <a:pPr algn="ctr"/>
              <a:r>
                <a:rPr lang="en-US" altLang="en-US" sz="2800" dirty="0">
                  <a:latin typeface="Times New Roman" panose="02020603050405020304" pitchFamily="18" charset="0"/>
                  <a:cs typeface="Times New Roman" panose="02020603050405020304" pitchFamily="18" charset="0"/>
                </a:rPr>
                <a:t>Spatial </a:t>
              </a:r>
            </a:p>
            <a:p>
              <a:pPr algn="ctr"/>
              <a:r>
                <a:rPr lang="en-US" altLang="en-US" sz="2800" dirty="0">
                  <a:latin typeface="Times New Roman" panose="02020603050405020304" pitchFamily="18" charset="0"/>
                  <a:cs typeface="Times New Roman" panose="02020603050405020304" pitchFamily="18" charset="0"/>
                </a:rPr>
                <a:t>Operates on pixels</a:t>
              </a:r>
            </a:p>
          </p:txBody>
        </p:sp>
        <p:sp>
          <p:nvSpPr>
            <p:cNvPr id="137226" name="_s137226"/>
            <p:cNvSpPr>
              <a:spLocks noChangeArrowheads="1"/>
            </p:cNvSpPr>
            <p:nvPr/>
          </p:nvSpPr>
          <p:spPr bwMode="auto">
            <a:xfrm>
              <a:off x="1340" y="1394"/>
              <a:ext cx="820" cy="174"/>
            </a:xfrm>
            <a:prstGeom prst="roundRect">
              <a:avLst>
                <a:gd name="adj" fmla="val 16667"/>
              </a:avLst>
            </a:prstGeom>
            <a:solidFill>
              <a:schemeClr val="accent1">
                <a:alpha val="34000"/>
              </a:schemeClr>
            </a:solidFill>
            <a:ln w="9525">
              <a:solidFill>
                <a:schemeClr val="tx1"/>
              </a:solidFill>
              <a:round/>
              <a:headEnd/>
              <a:tailEnd/>
            </a:ln>
          </p:spPr>
          <p:txBody>
            <a:bodyPr wrap="none" lIns="0" tIns="0" rIns="0" bIns="0" anchor="ctr"/>
            <a:lstStyle/>
            <a:p>
              <a:pPr algn="ctr"/>
              <a:r>
                <a:rPr lang="en-US" altLang="en-US" sz="2400" dirty="0">
                  <a:latin typeface="Times New Roman" panose="02020603050405020304" pitchFamily="18" charset="0"/>
                  <a:cs typeface="Times New Roman" panose="02020603050405020304" pitchFamily="18" charset="0"/>
                </a:rPr>
                <a:t>Frequency Domain</a:t>
              </a:r>
            </a:p>
            <a:p>
              <a:pPr algn="ctr"/>
              <a:r>
                <a:rPr lang="en-US" altLang="en-US" sz="2400" dirty="0">
                  <a:latin typeface="Times New Roman" panose="02020603050405020304" pitchFamily="18" charset="0"/>
                  <a:cs typeface="Times New Roman" panose="02020603050405020304" pitchFamily="18" charset="0"/>
                </a:rPr>
                <a:t>Operates on FT of </a:t>
              </a:r>
            </a:p>
            <a:p>
              <a:pPr algn="ctr"/>
              <a:r>
                <a:rPr lang="en-US" altLang="en-US" sz="2400" dirty="0">
                  <a:latin typeface="Times New Roman" panose="02020603050405020304" pitchFamily="18" charset="0"/>
                  <a:cs typeface="Times New Roman" panose="02020603050405020304" pitchFamily="18" charset="0"/>
                </a:rPr>
                <a:t>Image</a:t>
              </a:r>
            </a:p>
          </p:txBody>
        </p:sp>
      </p:grpSp>
      <p:sp>
        <p:nvSpPr>
          <p:cNvPr id="2" name="Slide Number Placeholder 1">
            <a:extLst>
              <a:ext uri="{FF2B5EF4-FFF2-40B4-BE49-F238E27FC236}">
                <a16:creationId xmlns:a16="http://schemas.microsoft.com/office/drawing/2014/main" id="{60C747B2-05E3-4544-960B-259035275216}"/>
              </a:ext>
            </a:extLst>
          </p:cNvPr>
          <p:cNvSpPr>
            <a:spLocks noGrp="1"/>
          </p:cNvSpPr>
          <p:nvPr>
            <p:ph type="sldNum" sz="quarter" idx="12"/>
          </p:nvPr>
        </p:nvSpPr>
        <p:spPr/>
        <p:txBody>
          <a:bodyPr/>
          <a:lstStyle/>
          <a:p>
            <a:fld id="{613E0B96-C07D-1A41-ADAB-C388BD9B0B6E}" type="slidenum">
              <a:rPr lang="en-US" altLang="en-US" smtClean="0"/>
              <a:pPr/>
              <a:t>2</a:t>
            </a:fld>
            <a:endParaRPr lang="en-US" altLang="en-US"/>
          </a:p>
        </p:txBody>
      </p:sp>
    </p:spTree>
    <p:extLst>
      <p:ext uri="{BB962C8B-B14F-4D97-AF65-F5344CB8AC3E}">
        <p14:creationId xmlns:p14="http://schemas.microsoft.com/office/powerpoint/2010/main" val="226941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4585" y="1313302"/>
            <a:ext cx="5974830" cy="4351338"/>
          </a:xfrm>
        </p:spPr>
      </p:pic>
      <p:sp>
        <p:nvSpPr>
          <p:cNvPr id="3" name="Slide Number Placeholder 2">
            <a:extLst>
              <a:ext uri="{FF2B5EF4-FFF2-40B4-BE49-F238E27FC236}">
                <a16:creationId xmlns:a16="http://schemas.microsoft.com/office/drawing/2014/main" id="{83088D4C-B164-4DD3-86E3-09F8B6F508B4}"/>
              </a:ext>
            </a:extLst>
          </p:cNvPr>
          <p:cNvSpPr>
            <a:spLocks noGrp="1"/>
          </p:cNvSpPr>
          <p:nvPr>
            <p:ph type="sldNum" sz="quarter" idx="11"/>
          </p:nvPr>
        </p:nvSpPr>
        <p:spPr/>
        <p:txBody>
          <a:bodyPr/>
          <a:lstStyle/>
          <a:p>
            <a:fld id="{417DDD1A-043C-214E-AFBF-7C13B4723BDF}" type="slidenum">
              <a:rPr lang="en-US" smtClean="0"/>
              <a:t>20</a:t>
            </a:fld>
            <a:endParaRPr lang="en-US"/>
          </a:p>
        </p:txBody>
      </p:sp>
      <p:sp>
        <p:nvSpPr>
          <p:cNvPr id="6" name="Rectangle 2">
            <a:extLst>
              <a:ext uri="{FF2B5EF4-FFF2-40B4-BE49-F238E27FC236}">
                <a16:creationId xmlns:a16="http://schemas.microsoft.com/office/drawing/2014/main" id="{6CC21E37-C634-4B0C-882E-33B2566FD8D8}"/>
              </a:ext>
            </a:extLst>
          </p:cNvPr>
          <p:cNvSpPr txBox="1">
            <a:spLocks noChangeArrowheads="1"/>
          </p:cNvSpPr>
          <p:nvPr/>
        </p:nvSpPr>
        <p:spPr bwMode="auto">
          <a:xfrm>
            <a:off x="371061"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a:latin typeface="Times New Roman" panose="02020603050405020304" pitchFamily="18" charset="0"/>
                <a:cs typeface="Times New Roman" panose="02020603050405020304" pitchFamily="18" charset="0"/>
              </a:rPr>
              <a:t>Histogram Processing</a:t>
            </a:r>
            <a:endParaRPr lang="en-US" altLang="en-US" sz="3200" b="1"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737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6929" y="1339242"/>
            <a:ext cx="6390142" cy="4351338"/>
          </a:xfrm>
        </p:spPr>
      </p:pic>
      <p:sp>
        <p:nvSpPr>
          <p:cNvPr id="4" name="Slide Number Placeholder 3">
            <a:extLst>
              <a:ext uri="{FF2B5EF4-FFF2-40B4-BE49-F238E27FC236}">
                <a16:creationId xmlns:a16="http://schemas.microsoft.com/office/drawing/2014/main" id="{D7A57648-C081-440D-ABD1-92C329EDF0AB}"/>
              </a:ext>
            </a:extLst>
          </p:cNvPr>
          <p:cNvSpPr>
            <a:spLocks noGrp="1"/>
          </p:cNvSpPr>
          <p:nvPr>
            <p:ph type="sldNum" sz="quarter" idx="11"/>
          </p:nvPr>
        </p:nvSpPr>
        <p:spPr/>
        <p:txBody>
          <a:bodyPr/>
          <a:lstStyle/>
          <a:p>
            <a:fld id="{417DDD1A-043C-214E-AFBF-7C13B4723BDF}" type="slidenum">
              <a:rPr lang="en-US" smtClean="0"/>
              <a:t>21</a:t>
            </a:fld>
            <a:endParaRPr lang="en-US"/>
          </a:p>
        </p:txBody>
      </p:sp>
      <p:sp>
        <p:nvSpPr>
          <p:cNvPr id="6" name="Rectangle 2">
            <a:extLst>
              <a:ext uri="{FF2B5EF4-FFF2-40B4-BE49-F238E27FC236}">
                <a16:creationId xmlns:a16="http://schemas.microsoft.com/office/drawing/2014/main" id="{93D8B1B7-81DE-42C6-9261-95D858AC8576}"/>
              </a:ext>
            </a:extLst>
          </p:cNvPr>
          <p:cNvSpPr>
            <a:spLocks noGrp="1" noChangeArrowheads="1"/>
          </p:cNvSpPr>
          <p:nvPr>
            <p:ph type="title"/>
          </p:nvPr>
        </p:nvSpPr>
        <p:spPr>
          <a:xfrm>
            <a:off x="371061" y="457200"/>
            <a:ext cx="8001000" cy="685800"/>
          </a:xfrm>
        </p:spPr>
        <p:txBody>
          <a:bodyPr/>
          <a:lstStyle/>
          <a:p>
            <a:r>
              <a:rPr lang="en-US" altLang="en-US" sz="3200" b="1" dirty="0">
                <a:latin typeface="Times New Roman" panose="02020603050405020304" pitchFamily="18" charset="0"/>
                <a:cs typeface="Times New Roman" panose="02020603050405020304" pitchFamily="18" charset="0"/>
              </a:rPr>
              <a:t>Histogram Processing</a:t>
            </a:r>
          </a:p>
        </p:txBody>
      </p:sp>
    </p:spTree>
    <p:extLst>
      <p:ext uri="{BB962C8B-B14F-4D97-AF65-F5344CB8AC3E}">
        <p14:creationId xmlns:p14="http://schemas.microsoft.com/office/powerpoint/2010/main" val="85182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2765" y="1196569"/>
            <a:ext cx="6140927" cy="4351338"/>
          </a:xfrm>
        </p:spPr>
      </p:pic>
      <p:sp>
        <p:nvSpPr>
          <p:cNvPr id="4" name="Slide Number Placeholder 3">
            <a:extLst>
              <a:ext uri="{FF2B5EF4-FFF2-40B4-BE49-F238E27FC236}">
                <a16:creationId xmlns:a16="http://schemas.microsoft.com/office/drawing/2014/main" id="{E430CFB0-2F05-4E08-BC1B-15B13418252E}"/>
              </a:ext>
            </a:extLst>
          </p:cNvPr>
          <p:cNvSpPr>
            <a:spLocks noGrp="1"/>
          </p:cNvSpPr>
          <p:nvPr>
            <p:ph type="sldNum" sz="quarter" idx="11"/>
          </p:nvPr>
        </p:nvSpPr>
        <p:spPr/>
        <p:txBody>
          <a:bodyPr/>
          <a:lstStyle/>
          <a:p>
            <a:fld id="{417DDD1A-043C-214E-AFBF-7C13B4723BDF}" type="slidenum">
              <a:rPr lang="en-US" smtClean="0"/>
              <a:t>22</a:t>
            </a:fld>
            <a:endParaRPr lang="en-US"/>
          </a:p>
        </p:txBody>
      </p:sp>
      <p:sp>
        <p:nvSpPr>
          <p:cNvPr id="6" name="Rectangle 2">
            <a:extLst>
              <a:ext uri="{FF2B5EF4-FFF2-40B4-BE49-F238E27FC236}">
                <a16:creationId xmlns:a16="http://schemas.microsoft.com/office/drawing/2014/main" id="{D384E6CD-9564-4060-A6D0-09D7CDCDA739}"/>
              </a:ext>
            </a:extLst>
          </p:cNvPr>
          <p:cNvSpPr>
            <a:spLocks noGrp="1" noChangeArrowheads="1"/>
          </p:cNvSpPr>
          <p:nvPr>
            <p:ph type="title"/>
          </p:nvPr>
        </p:nvSpPr>
        <p:spPr>
          <a:xfrm>
            <a:off x="371061" y="457200"/>
            <a:ext cx="8001000" cy="685800"/>
          </a:xfrm>
        </p:spPr>
        <p:txBody>
          <a:bodyPr/>
          <a:lstStyle/>
          <a:p>
            <a:r>
              <a:rPr lang="en-US" altLang="en-US" sz="3200" b="1" dirty="0">
                <a:latin typeface="Times New Roman" panose="02020603050405020304" pitchFamily="18" charset="0"/>
                <a:cs typeface="Times New Roman" panose="02020603050405020304" pitchFamily="18" charset="0"/>
              </a:rPr>
              <a:t>Histogram Processing</a:t>
            </a:r>
          </a:p>
        </p:txBody>
      </p:sp>
    </p:spTree>
    <p:extLst>
      <p:ext uri="{BB962C8B-B14F-4D97-AF65-F5344CB8AC3E}">
        <p14:creationId xmlns:p14="http://schemas.microsoft.com/office/powerpoint/2010/main" val="1363772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6272" y="1391122"/>
            <a:ext cx="5609556" cy="4351338"/>
          </a:xfrm>
        </p:spPr>
      </p:pic>
      <p:sp>
        <p:nvSpPr>
          <p:cNvPr id="4" name="Slide Number Placeholder 3">
            <a:extLst>
              <a:ext uri="{FF2B5EF4-FFF2-40B4-BE49-F238E27FC236}">
                <a16:creationId xmlns:a16="http://schemas.microsoft.com/office/drawing/2014/main" id="{B0249682-37F0-4CDE-977E-20737535BF90}"/>
              </a:ext>
            </a:extLst>
          </p:cNvPr>
          <p:cNvSpPr>
            <a:spLocks noGrp="1"/>
          </p:cNvSpPr>
          <p:nvPr>
            <p:ph type="sldNum" sz="quarter" idx="11"/>
          </p:nvPr>
        </p:nvSpPr>
        <p:spPr/>
        <p:txBody>
          <a:bodyPr/>
          <a:lstStyle/>
          <a:p>
            <a:fld id="{417DDD1A-043C-214E-AFBF-7C13B4723BDF}" type="slidenum">
              <a:rPr lang="en-US" smtClean="0"/>
              <a:t>23</a:t>
            </a:fld>
            <a:endParaRPr lang="en-US"/>
          </a:p>
        </p:txBody>
      </p:sp>
      <p:sp>
        <p:nvSpPr>
          <p:cNvPr id="6" name="Rectangle 2">
            <a:extLst>
              <a:ext uri="{FF2B5EF4-FFF2-40B4-BE49-F238E27FC236}">
                <a16:creationId xmlns:a16="http://schemas.microsoft.com/office/drawing/2014/main" id="{2F48F289-5C9D-492C-B8FD-DCDB730864E9}"/>
              </a:ext>
            </a:extLst>
          </p:cNvPr>
          <p:cNvSpPr>
            <a:spLocks noGrp="1" noChangeArrowheads="1"/>
          </p:cNvSpPr>
          <p:nvPr>
            <p:ph type="title"/>
          </p:nvPr>
        </p:nvSpPr>
        <p:spPr>
          <a:xfrm>
            <a:off x="371061" y="457200"/>
            <a:ext cx="8001000" cy="685800"/>
          </a:xfrm>
        </p:spPr>
        <p:txBody>
          <a:bodyPr/>
          <a:lstStyle/>
          <a:p>
            <a:r>
              <a:rPr lang="en-US" altLang="en-US" sz="3200" b="1" dirty="0">
                <a:latin typeface="Times New Roman" panose="02020603050405020304" pitchFamily="18" charset="0"/>
                <a:cs typeface="Times New Roman" panose="02020603050405020304" pitchFamily="18" charset="0"/>
              </a:rPr>
              <a:t>Histogram Processing</a:t>
            </a:r>
          </a:p>
        </p:txBody>
      </p:sp>
    </p:spTree>
    <p:extLst>
      <p:ext uri="{BB962C8B-B14F-4D97-AF65-F5344CB8AC3E}">
        <p14:creationId xmlns:p14="http://schemas.microsoft.com/office/powerpoint/2010/main" val="1261308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24</a:t>
            </a:fld>
            <a:endParaRPr lang="en-US"/>
          </a:p>
        </p:txBody>
      </p:sp>
      <p:sp>
        <p:nvSpPr>
          <p:cNvPr id="9" name="Rectangle 2">
            <a:extLst>
              <a:ext uri="{FF2B5EF4-FFF2-40B4-BE49-F238E27FC236}">
                <a16:creationId xmlns:a16="http://schemas.microsoft.com/office/drawing/2014/main" id="{ADC0C7EF-0D41-4EDD-A77C-5ECB003B911E}"/>
              </a:ext>
            </a:extLst>
          </p:cNvPr>
          <p:cNvSpPr txBox="1">
            <a:spLocks noChangeArrowheads="1"/>
          </p:cNvSpPr>
          <p:nvPr/>
        </p:nvSpPr>
        <p:spPr bwMode="auto">
          <a:xfrm>
            <a:off x="371061"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 </a:t>
            </a:r>
            <a:r>
              <a:rPr lang="en-US" altLang="zh-CN" sz="3200" b="1" kern="0" dirty="0">
                <a:latin typeface="Times New Roman" panose="02020603050405020304" pitchFamily="18" charset="0"/>
                <a:cs typeface="Times New Roman" panose="02020603050405020304" pitchFamily="18" charset="0"/>
              </a:rPr>
              <a:t>Equalization</a:t>
            </a:r>
            <a:endParaRPr lang="en-US" altLang="en-US" sz="3200" b="1" kern="0" dirty="0">
              <a:latin typeface="Times New Roman" panose="02020603050405020304" pitchFamily="18" charset="0"/>
              <a:cs typeface="Times New Roman" panose="02020603050405020304" pitchFamily="18" charset="0"/>
            </a:endParaRPr>
          </a:p>
        </p:txBody>
      </p:sp>
      <p:pic>
        <p:nvPicPr>
          <p:cNvPr id="1026" name="Picture 2" descr="Image result for histogram equalization">
            <a:extLst>
              <a:ext uri="{FF2B5EF4-FFF2-40B4-BE49-F238E27FC236}">
                <a16:creationId xmlns:a16="http://schemas.microsoft.com/office/drawing/2014/main" id="{A4000FAA-12CB-488D-ADC7-6B53873E7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12" y="1253247"/>
            <a:ext cx="53625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919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25</a:t>
            </a:fld>
            <a:endParaRPr lang="en-US"/>
          </a:p>
        </p:txBody>
      </p:sp>
      <p:sp>
        <p:nvSpPr>
          <p:cNvPr id="9" name="Rectangle 2">
            <a:extLst>
              <a:ext uri="{FF2B5EF4-FFF2-40B4-BE49-F238E27FC236}">
                <a16:creationId xmlns:a16="http://schemas.microsoft.com/office/drawing/2014/main" id="{ADC0C7EF-0D41-4EDD-A77C-5ECB003B911E}"/>
              </a:ext>
            </a:extLst>
          </p:cNvPr>
          <p:cNvSpPr txBox="1">
            <a:spLocks noChangeArrowheads="1"/>
          </p:cNvSpPr>
          <p:nvPr/>
        </p:nvSpPr>
        <p:spPr bwMode="auto">
          <a:xfrm>
            <a:off x="371061"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 </a:t>
            </a:r>
            <a:r>
              <a:rPr lang="en-US" altLang="zh-CN" sz="3200" b="1" kern="0" dirty="0">
                <a:latin typeface="Times New Roman" panose="02020603050405020304" pitchFamily="18" charset="0"/>
                <a:cs typeface="Times New Roman" panose="02020603050405020304" pitchFamily="18" charset="0"/>
              </a:rPr>
              <a:t>Equalization</a:t>
            </a:r>
            <a:endParaRPr lang="en-US" altLang="en-US" sz="3200" b="1" kern="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3E4143D-2402-421D-AE11-869EAABAB1DF}"/>
              </a:ext>
            </a:extLst>
          </p:cNvPr>
          <p:cNvPicPr>
            <a:picLocks noChangeAspect="1"/>
          </p:cNvPicPr>
          <p:nvPr/>
        </p:nvPicPr>
        <p:blipFill>
          <a:blip r:embed="rId2"/>
          <a:stretch>
            <a:fillRect/>
          </a:stretch>
        </p:blipFill>
        <p:spPr>
          <a:xfrm>
            <a:off x="1033245" y="2151940"/>
            <a:ext cx="2491091" cy="2450475"/>
          </a:xfrm>
          <a:prstGeom prst="rect">
            <a:avLst/>
          </a:prstGeom>
        </p:spPr>
      </p:pic>
      <p:pic>
        <p:nvPicPr>
          <p:cNvPr id="4" name="Picture 3">
            <a:extLst>
              <a:ext uri="{FF2B5EF4-FFF2-40B4-BE49-F238E27FC236}">
                <a16:creationId xmlns:a16="http://schemas.microsoft.com/office/drawing/2014/main" id="{931443ED-3232-4157-8E53-DCAE7E8FF2F7}"/>
              </a:ext>
            </a:extLst>
          </p:cNvPr>
          <p:cNvPicPr>
            <a:picLocks noChangeAspect="1"/>
          </p:cNvPicPr>
          <p:nvPr/>
        </p:nvPicPr>
        <p:blipFill>
          <a:blip r:embed="rId3"/>
          <a:stretch>
            <a:fillRect/>
          </a:stretch>
        </p:blipFill>
        <p:spPr>
          <a:xfrm>
            <a:off x="4124830" y="2060085"/>
            <a:ext cx="4395799" cy="2737830"/>
          </a:xfrm>
          <a:prstGeom prst="rect">
            <a:avLst/>
          </a:prstGeom>
        </p:spPr>
      </p:pic>
      <p:sp>
        <p:nvSpPr>
          <p:cNvPr id="5" name="Rectangle 4">
            <a:extLst>
              <a:ext uri="{FF2B5EF4-FFF2-40B4-BE49-F238E27FC236}">
                <a16:creationId xmlns:a16="http://schemas.microsoft.com/office/drawing/2014/main" id="{8937FB2A-E5E9-4CFB-9C81-DE66C1906985}"/>
              </a:ext>
            </a:extLst>
          </p:cNvPr>
          <p:cNvSpPr/>
          <p:nvPr/>
        </p:nvSpPr>
        <p:spPr>
          <a:xfrm>
            <a:off x="1630216" y="1588056"/>
            <a:ext cx="1297150" cy="461665"/>
          </a:xfrm>
          <a:prstGeom prst="rect">
            <a:avLst/>
          </a:prstGeom>
        </p:spPr>
        <p:txBody>
          <a:bodyPr wrap="none">
            <a:spAutoFit/>
          </a:bodyPr>
          <a:lstStyle/>
          <a:p>
            <a:r>
              <a:rPr lang="en-US" sz="2400" dirty="0">
                <a:solidFill>
                  <a:srgbClr val="4D4D4D"/>
                </a:solidFill>
                <a:latin typeface="Times New Roman" panose="02020603050405020304" pitchFamily="18" charset="0"/>
                <a:cs typeface="Times New Roman" panose="02020603050405020304" pitchFamily="18" charset="0"/>
              </a:rPr>
              <a:t>size=8×8</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8166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26</a:t>
            </a:fld>
            <a:endParaRPr lang="en-US"/>
          </a:p>
        </p:txBody>
      </p:sp>
      <p:sp>
        <p:nvSpPr>
          <p:cNvPr id="9" name="Rectangle 2">
            <a:extLst>
              <a:ext uri="{FF2B5EF4-FFF2-40B4-BE49-F238E27FC236}">
                <a16:creationId xmlns:a16="http://schemas.microsoft.com/office/drawing/2014/main" id="{ADC0C7EF-0D41-4EDD-A77C-5ECB003B911E}"/>
              </a:ext>
            </a:extLst>
          </p:cNvPr>
          <p:cNvSpPr txBox="1">
            <a:spLocks noChangeArrowheads="1"/>
          </p:cNvSpPr>
          <p:nvPr/>
        </p:nvSpPr>
        <p:spPr bwMode="auto">
          <a:xfrm>
            <a:off x="371061"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 </a:t>
            </a:r>
            <a:r>
              <a:rPr lang="en-US" altLang="zh-CN" sz="3200" b="1" kern="0" dirty="0">
                <a:latin typeface="Times New Roman" panose="02020603050405020304" pitchFamily="18" charset="0"/>
                <a:cs typeface="Times New Roman" panose="02020603050405020304" pitchFamily="18" charset="0"/>
              </a:rPr>
              <a:t>Equalization</a:t>
            </a:r>
            <a:endParaRPr lang="en-US" altLang="en-US" sz="3200" b="1" kern="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937FB2A-E5E9-4CFB-9C81-DE66C1906985}"/>
              </a:ext>
            </a:extLst>
          </p:cNvPr>
          <p:cNvSpPr/>
          <p:nvPr/>
        </p:nvSpPr>
        <p:spPr>
          <a:xfrm>
            <a:off x="1630216" y="1516720"/>
            <a:ext cx="5363969" cy="461665"/>
          </a:xfrm>
          <a:prstGeom prst="rect">
            <a:avLst/>
          </a:prstGeom>
        </p:spPr>
        <p:txBody>
          <a:bodyPr wrap="none">
            <a:spAutoFit/>
          </a:bodyPr>
          <a:lstStyle/>
          <a:p>
            <a:r>
              <a:rPr lang="en-US" sz="2400" dirty="0">
                <a:solidFill>
                  <a:srgbClr val="4D4D4D"/>
                </a:solidFill>
                <a:latin typeface="Times New Roman" panose="02020603050405020304" pitchFamily="18" charset="0"/>
                <a:cs typeface="Times New Roman" panose="02020603050405020304" pitchFamily="18" charset="0"/>
              </a:rPr>
              <a:t>First, calculate the histogram of the image</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440FF0D-269A-44EC-9FEA-8D776C1B4FC9}"/>
              </a:ext>
            </a:extLst>
          </p:cNvPr>
          <p:cNvPicPr>
            <a:picLocks noChangeAspect="1"/>
          </p:cNvPicPr>
          <p:nvPr/>
        </p:nvPicPr>
        <p:blipFill>
          <a:blip r:embed="rId2"/>
          <a:stretch>
            <a:fillRect/>
          </a:stretch>
        </p:blipFill>
        <p:spPr>
          <a:xfrm>
            <a:off x="705265" y="2050713"/>
            <a:ext cx="7835122" cy="3967466"/>
          </a:xfrm>
          <a:prstGeom prst="rect">
            <a:avLst/>
          </a:prstGeom>
        </p:spPr>
      </p:pic>
    </p:spTree>
    <p:extLst>
      <p:ext uri="{BB962C8B-B14F-4D97-AF65-F5344CB8AC3E}">
        <p14:creationId xmlns:p14="http://schemas.microsoft.com/office/powerpoint/2010/main" val="2659517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27</a:t>
            </a:fld>
            <a:endParaRPr lang="en-US"/>
          </a:p>
        </p:txBody>
      </p:sp>
      <p:sp>
        <p:nvSpPr>
          <p:cNvPr id="9" name="Rectangle 2">
            <a:extLst>
              <a:ext uri="{FF2B5EF4-FFF2-40B4-BE49-F238E27FC236}">
                <a16:creationId xmlns:a16="http://schemas.microsoft.com/office/drawing/2014/main" id="{ADC0C7EF-0D41-4EDD-A77C-5ECB003B911E}"/>
              </a:ext>
            </a:extLst>
          </p:cNvPr>
          <p:cNvSpPr txBox="1">
            <a:spLocks noChangeArrowheads="1"/>
          </p:cNvSpPr>
          <p:nvPr/>
        </p:nvSpPr>
        <p:spPr bwMode="auto">
          <a:xfrm>
            <a:off x="371061"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 </a:t>
            </a:r>
            <a:r>
              <a:rPr lang="en-US" altLang="zh-CN" sz="3200" b="1" kern="0" dirty="0">
                <a:latin typeface="Times New Roman" panose="02020603050405020304" pitchFamily="18" charset="0"/>
                <a:cs typeface="Times New Roman" panose="02020603050405020304" pitchFamily="18" charset="0"/>
              </a:rPr>
              <a:t>Equalization</a:t>
            </a:r>
            <a:endParaRPr lang="en-US" altLang="en-US" sz="3200" b="1" kern="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937FB2A-E5E9-4CFB-9C81-DE66C1906985}"/>
                  </a:ext>
                </a:extLst>
              </p:cNvPr>
              <p:cNvSpPr/>
              <p:nvPr/>
            </p:nvSpPr>
            <p:spPr>
              <a:xfrm>
                <a:off x="703893" y="1200444"/>
                <a:ext cx="7953724" cy="1446550"/>
              </a:xfrm>
              <a:prstGeom prst="rect">
                <a:avLst/>
              </a:prstGeom>
            </p:spPr>
            <p:txBody>
              <a:bodyPr wrap="square">
                <a:spAutoFit/>
              </a:bodyPr>
              <a:lstStyle/>
              <a:p>
                <a:r>
                  <a:rPr lang="en-US" sz="2200" dirty="0">
                    <a:solidFill>
                      <a:srgbClr val="4D4D4D"/>
                    </a:solidFill>
                    <a:latin typeface="Times New Roman" panose="02020603050405020304" pitchFamily="18" charset="0"/>
                    <a:cs typeface="Times New Roman" panose="02020603050405020304" pitchFamily="18" charset="0"/>
                  </a:rPr>
                  <a:t>Then, according to the histogram, calculate the number of pixels in the original image that is less than or equal to each gray level (</a:t>
                </a:r>
                <a14:m>
                  <m:oMath xmlns:m="http://schemas.openxmlformats.org/officeDocument/2006/math">
                    <m:sSub>
                      <m:sSubPr>
                        <m:ctrlPr>
                          <a:rPr lang="en-US" sz="2200" i="1">
                            <a:latin typeface="Cambria Math" panose="02040503050406030204" pitchFamily="18" charset="0"/>
                          </a:rPr>
                        </m:ctrlPr>
                      </m:sSubPr>
                      <m:e>
                        <m:r>
                          <a:rPr lang="en-US" sz="2200" b="0" i="1">
                            <a:latin typeface="Cambria Math" panose="02040503050406030204" pitchFamily="18" charset="0"/>
                          </a:rPr>
                          <m:t>𝑐𝑑𝑓</m:t>
                        </m:r>
                      </m:e>
                      <m:sub>
                        <m:r>
                          <a:rPr lang="en-US" sz="2200" b="0" i="1">
                            <a:latin typeface="Cambria Math" panose="02040503050406030204" pitchFamily="18" charset="0"/>
                          </a:rPr>
                          <m:t>𝑥</m:t>
                        </m:r>
                      </m:sub>
                    </m:sSub>
                    <m:r>
                      <a:rPr lang="en-US" sz="2200" b="0" i="1">
                        <a:latin typeface="Cambria Math" panose="02040503050406030204" pitchFamily="18" charset="0"/>
                      </a:rPr>
                      <m:t>(</m:t>
                    </m:r>
                    <m:r>
                      <a:rPr lang="en-US" sz="2200" b="0" i="1">
                        <a:latin typeface="Cambria Math" panose="02040503050406030204" pitchFamily="18" charset="0"/>
                      </a:rPr>
                      <m:t>𝑖</m:t>
                    </m:r>
                    <m:r>
                      <a:rPr lang="en-US" sz="2200" b="0" i="1">
                        <a:latin typeface="Cambria Math" panose="02040503050406030204" pitchFamily="18" charset="0"/>
                      </a:rPr>
                      <m:t>)</m:t>
                    </m:r>
                  </m:oMath>
                </a14:m>
                <a:r>
                  <a:rPr lang="en-US" sz="2200" i="1" dirty="0">
                    <a:latin typeface="Times New Roman" panose="02020603050405020304" pitchFamily="18" charset="0"/>
                    <a:cs typeface="Times New Roman" panose="02020603050405020304" pitchFamily="18" charset="0"/>
                  </a:rPr>
                  <a:t> * size</a:t>
                </a:r>
                <a:r>
                  <a:rPr lang="en-US" sz="2200" dirty="0">
                    <a:solidFill>
                      <a:srgbClr val="4D4D4D"/>
                    </a:solidFill>
                    <a:latin typeface="Times New Roman" panose="02020603050405020304" pitchFamily="18" charset="0"/>
                    <a:cs typeface="Times New Roman" panose="02020603050405020304" pitchFamily="18" charset="0"/>
                  </a:rPr>
                  <a:t>, thus obtained equalization histogram is not normalized)</a:t>
                </a:r>
                <a:endParaRPr lang="en-US" sz="2200" dirty="0">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8937FB2A-E5E9-4CFB-9C81-DE66C1906985}"/>
                  </a:ext>
                </a:extLst>
              </p:cNvPr>
              <p:cNvSpPr>
                <a:spLocks noRot="1" noChangeAspect="1" noMove="1" noResize="1" noEditPoints="1" noAdjustHandles="1" noChangeArrowheads="1" noChangeShapeType="1" noTextEdit="1"/>
              </p:cNvSpPr>
              <p:nvPr/>
            </p:nvSpPr>
            <p:spPr>
              <a:xfrm>
                <a:off x="703893" y="1200444"/>
                <a:ext cx="7953724" cy="1446550"/>
              </a:xfrm>
              <a:prstGeom prst="rect">
                <a:avLst/>
              </a:prstGeom>
              <a:blipFill>
                <a:blip r:embed="rId2"/>
                <a:stretch>
                  <a:fillRect l="-996" t="-2954" b="-75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0339BA14-4036-4CCE-A6D6-3D72A7A5C3F5}"/>
                  </a:ext>
                </a:extLst>
              </p:cNvPr>
              <p:cNvGraphicFramePr>
                <a:graphicFrameLocks noGrp="1"/>
              </p:cNvGraphicFramePr>
              <p:nvPr>
                <p:extLst>
                  <p:ext uri="{D42A27DB-BD31-4B8C-83A1-F6EECF244321}">
                    <p14:modId xmlns:p14="http://schemas.microsoft.com/office/powerpoint/2010/main" val="654711581"/>
                  </p:ext>
                </p:extLst>
              </p:nvPr>
            </p:nvGraphicFramePr>
            <p:xfrm>
              <a:off x="1489977" y="3068428"/>
              <a:ext cx="6096000" cy="2966720"/>
            </p:xfrm>
            <a:graphic>
              <a:graphicData uri="http://schemas.openxmlformats.org/drawingml/2006/table">
                <a:tbl>
                  <a:tblPr firstRow="1" bandRow="1">
                    <a:tableStyleId>{616DA210-FB5B-4158-B5E0-FEB733F419BA}</a:tableStyleId>
                  </a:tblPr>
                  <a:tblGrid>
                    <a:gridCol w="3048000">
                      <a:extLst>
                        <a:ext uri="{9D8B030D-6E8A-4147-A177-3AD203B41FA5}">
                          <a16:colId xmlns:a16="http://schemas.microsoft.com/office/drawing/2014/main" val="2070536198"/>
                        </a:ext>
                      </a:extLst>
                    </a:gridCol>
                    <a:gridCol w="3048000">
                      <a:extLst>
                        <a:ext uri="{9D8B030D-6E8A-4147-A177-3AD203B41FA5}">
                          <a16:colId xmlns:a16="http://schemas.microsoft.com/office/drawing/2014/main" val="1574974901"/>
                        </a:ext>
                      </a:extLst>
                    </a:gridCol>
                  </a:tblGrid>
                  <a:tr h="370840">
                    <a:tc>
                      <a:txBody>
                        <a:bodyPr/>
                        <a:lstStyle/>
                        <a:p>
                          <a:pPr algn="ctr"/>
                          <a:r>
                            <a:rPr lang="en-US" sz="1800" i="1" dirty="0">
                              <a:latin typeface="Times New Roman" panose="02020603050405020304" pitchFamily="18" charset="0"/>
                              <a:cs typeface="Times New Roman" panose="02020603050405020304" pitchFamily="18" charset="0"/>
                            </a:rPr>
                            <a:t>Original Gray level i</a:t>
                          </a:r>
                        </a:p>
                      </a:txBody>
                      <a:tcPr/>
                    </a:tc>
                    <a:tc>
                      <a:txBody>
                        <a:bodyPr/>
                        <a:lstStyle/>
                        <a:p>
                          <a:pPr algn="ct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𝒄𝒅𝒇</m:t>
                                  </m:r>
                                </m:e>
                                <m:sub>
                                  <m:r>
                                    <a:rPr lang="en-US" sz="1800" b="1" i="1" smtClean="0">
                                      <a:latin typeface="Cambria Math" panose="02040503050406030204" pitchFamily="18" charset="0"/>
                                    </a:rPr>
                                    <m:t>𝒙</m:t>
                                  </m:r>
                                </m:sub>
                              </m:sSub>
                              <m:r>
                                <a:rPr lang="en-US" sz="1800" b="1" i="1" smtClean="0">
                                  <a:latin typeface="Cambria Math" panose="02040503050406030204" pitchFamily="18" charset="0"/>
                                </a:rPr>
                                <m:t>(</m:t>
                              </m:r>
                              <m:r>
                                <a:rPr lang="en-US" sz="1800" b="1" i="1" smtClean="0">
                                  <a:latin typeface="Cambria Math" panose="02040503050406030204" pitchFamily="18" charset="0"/>
                                </a:rPr>
                                <m:t>𝒊</m:t>
                              </m:r>
                              <m:r>
                                <a:rPr lang="en-US" sz="1800" b="1" i="1" smtClean="0">
                                  <a:latin typeface="Cambria Math" panose="02040503050406030204" pitchFamily="18" charset="0"/>
                                </a:rPr>
                                <m:t>)</m:t>
                              </m:r>
                            </m:oMath>
                          </a14:m>
                          <a:r>
                            <a:rPr lang="en-US" sz="1800" i="1" dirty="0">
                              <a:latin typeface="Times New Roman" panose="02020603050405020304" pitchFamily="18" charset="0"/>
                              <a:cs typeface="Times New Roman" panose="02020603050405020304" pitchFamily="18" charset="0"/>
                            </a:rPr>
                            <a:t> * size</a:t>
                          </a: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2206322"/>
                      </a:ext>
                    </a:extLst>
                  </a:tr>
                  <a:tr h="370840">
                    <a:tc>
                      <a:txBody>
                        <a:bodyPr/>
                        <a:lstStyle/>
                        <a:p>
                          <a:pPr algn="ctr"/>
                          <a:r>
                            <a:rPr lang="en-US" sz="1800" dirty="0">
                              <a:latin typeface="Times New Roman" panose="02020603050405020304" pitchFamily="18" charset="0"/>
                              <a:cs typeface="Times New Roman" panose="02020603050405020304" pitchFamily="18" charset="0"/>
                            </a:rPr>
                            <a:t>52</a:t>
                          </a:r>
                        </a:p>
                      </a:txBody>
                      <a:tcPr/>
                    </a:tc>
                    <a:tc>
                      <a:txBody>
                        <a:bodyPr/>
                        <a:lstStyle/>
                        <a:p>
                          <a:pPr algn="ctr"/>
                          <a:r>
                            <a:rPr lang="en-US" sz="18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269504863"/>
                      </a:ext>
                    </a:extLst>
                  </a:tr>
                  <a:tr h="370840">
                    <a:tc>
                      <a:txBody>
                        <a:bodyPr/>
                        <a:lstStyle/>
                        <a:p>
                          <a:pPr algn="ctr"/>
                          <a:r>
                            <a:rPr lang="en-US" sz="1800" dirty="0">
                              <a:latin typeface="Times New Roman" panose="02020603050405020304" pitchFamily="18" charset="0"/>
                              <a:cs typeface="Times New Roman" panose="02020603050405020304" pitchFamily="18" charset="0"/>
                            </a:rPr>
                            <a:t>55</a:t>
                          </a:r>
                        </a:p>
                      </a:txBody>
                      <a:tcPr/>
                    </a:tc>
                    <a:tc>
                      <a:txBody>
                        <a:bodyPr/>
                        <a:lstStyle/>
                        <a:p>
                          <a:pPr algn="ctr"/>
                          <a:r>
                            <a:rPr lang="en-US" sz="18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2330583339"/>
                      </a:ext>
                    </a:extLst>
                  </a:tr>
                  <a:tr h="370840">
                    <a:tc>
                      <a:txBody>
                        <a:bodyPr/>
                        <a:lstStyle/>
                        <a:p>
                          <a:pPr algn="ctr"/>
                          <a:r>
                            <a:rPr lang="en-US" sz="1800" dirty="0">
                              <a:latin typeface="Times New Roman" panose="02020603050405020304" pitchFamily="18" charset="0"/>
                              <a:cs typeface="Times New Roman" panose="02020603050405020304" pitchFamily="18" charset="0"/>
                            </a:rPr>
                            <a:t>58</a:t>
                          </a:r>
                        </a:p>
                      </a:txBody>
                      <a:tcPr/>
                    </a:tc>
                    <a:tc>
                      <a:txBody>
                        <a:bodyPr/>
                        <a:lstStyle/>
                        <a:p>
                          <a:pPr algn="ctr"/>
                          <a:r>
                            <a:rPr lang="en-US" sz="1800" dirty="0">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3792541528"/>
                      </a:ext>
                    </a:extLst>
                  </a:tr>
                  <a:tr h="370840">
                    <a:tc>
                      <a:txBody>
                        <a:bodyPr/>
                        <a:lstStyle/>
                        <a:p>
                          <a:pPr algn="ctr"/>
                          <a:r>
                            <a:rPr lang="en-US" sz="1800" dirty="0">
                              <a:latin typeface="Times New Roman" panose="02020603050405020304" pitchFamily="18" charset="0"/>
                              <a:cs typeface="Times New Roman" panose="02020603050405020304" pitchFamily="18" charset="0"/>
                            </a:rPr>
                            <a:t>59</a:t>
                          </a:r>
                        </a:p>
                      </a:txBody>
                      <a:tcPr/>
                    </a:tc>
                    <a:tc>
                      <a:txBody>
                        <a:bodyPr/>
                        <a:lstStyle/>
                        <a:p>
                          <a:pPr algn="ctr"/>
                          <a:r>
                            <a:rPr lang="en-US" sz="1800" dirty="0">
                              <a:latin typeface="Times New Roman" panose="02020603050405020304" pitchFamily="18" charset="0"/>
                              <a:cs typeface="Times New Roman" panose="02020603050405020304" pitchFamily="18" charset="0"/>
                            </a:rPr>
                            <a:t>9</a:t>
                          </a:r>
                        </a:p>
                      </a:txBody>
                      <a:tcPr/>
                    </a:tc>
                    <a:extLst>
                      <a:ext uri="{0D108BD9-81ED-4DB2-BD59-A6C34878D82A}">
                        <a16:rowId xmlns:a16="http://schemas.microsoft.com/office/drawing/2014/main" val="2806113544"/>
                      </a:ext>
                    </a:extLst>
                  </a:tr>
                  <a:tr h="370840">
                    <a:tc>
                      <a:txBody>
                        <a:bodyPr/>
                        <a:lstStyle/>
                        <a:p>
                          <a:pPr algn="ctr"/>
                          <a:r>
                            <a:rPr lang="en-US" sz="1800" dirty="0">
                              <a:latin typeface="Times New Roman" panose="02020603050405020304" pitchFamily="18" charset="0"/>
                              <a:cs typeface="Times New Roman" panose="02020603050405020304" pitchFamily="18" charset="0"/>
                            </a:rPr>
                            <a:t>60</a:t>
                          </a:r>
                        </a:p>
                      </a:txBody>
                      <a:tcPr/>
                    </a:tc>
                    <a:tc>
                      <a:txBody>
                        <a:bodyPr/>
                        <a:lstStyle/>
                        <a:p>
                          <a:pPr algn="ctr"/>
                          <a:r>
                            <a:rPr lang="en-US" sz="1800"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3985328692"/>
                      </a:ext>
                    </a:extLst>
                  </a:tr>
                  <a:tr h="370840">
                    <a:tc>
                      <a:txBody>
                        <a:bodyPr/>
                        <a:lstStyle/>
                        <a:p>
                          <a:pPr algn="ctr"/>
                          <a:r>
                            <a:rPr lang="en-US" sz="1800" dirty="0">
                              <a:latin typeface="Times New Roman" panose="02020603050405020304" pitchFamily="18" charset="0"/>
                              <a:cs typeface="Times New Roman" panose="02020603050405020304" pitchFamily="18" charset="0"/>
                            </a:rPr>
                            <a:t>…</a:t>
                          </a:r>
                        </a:p>
                      </a:txBody>
                      <a:tcPr/>
                    </a:tc>
                    <a:tc>
                      <a:txBody>
                        <a:bodyPr/>
                        <a:lstStyle/>
                        <a:p>
                          <a:pPr algn="ctr"/>
                          <a:r>
                            <a:rPr lang="en-US" sz="1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87273187"/>
                      </a:ext>
                    </a:extLst>
                  </a:tr>
                  <a:tr h="370840">
                    <a:tc>
                      <a:txBody>
                        <a:bodyPr/>
                        <a:lstStyle/>
                        <a:p>
                          <a:pPr algn="ctr"/>
                          <a:r>
                            <a:rPr lang="en-US" sz="1800" dirty="0">
                              <a:latin typeface="Times New Roman" panose="02020603050405020304" pitchFamily="18" charset="0"/>
                              <a:cs typeface="Times New Roman" panose="02020603050405020304" pitchFamily="18" charset="0"/>
                            </a:rPr>
                            <a:t>154</a:t>
                          </a:r>
                        </a:p>
                      </a:txBody>
                      <a:tcPr/>
                    </a:tc>
                    <a:tc>
                      <a:txBody>
                        <a:bodyPr/>
                        <a:lstStyle/>
                        <a:p>
                          <a:pPr algn="ctr"/>
                          <a:r>
                            <a:rPr lang="en-US" sz="1800"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4248802361"/>
                      </a:ext>
                    </a:extLst>
                  </a:tr>
                </a:tbl>
              </a:graphicData>
            </a:graphic>
          </p:graphicFrame>
        </mc:Choice>
        <mc:Fallback xmlns="">
          <p:graphicFrame>
            <p:nvGraphicFramePr>
              <p:cNvPr id="2" name="Table 1">
                <a:extLst>
                  <a:ext uri="{FF2B5EF4-FFF2-40B4-BE49-F238E27FC236}">
                    <a16:creationId xmlns:a16="http://schemas.microsoft.com/office/drawing/2014/main" id="{0339BA14-4036-4CCE-A6D6-3D72A7A5C3F5}"/>
                  </a:ext>
                </a:extLst>
              </p:cNvPr>
              <p:cNvGraphicFramePr>
                <a:graphicFrameLocks noGrp="1"/>
              </p:cNvGraphicFramePr>
              <p:nvPr>
                <p:extLst>
                  <p:ext uri="{D42A27DB-BD31-4B8C-83A1-F6EECF244321}">
                    <p14:modId xmlns:p14="http://schemas.microsoft.com/office/powerpoint/2010/main" val="654711581"/>
                  </p:ext>
                </p:extLst>
              </p:nvPr>
            </p:nvGraphicFramePr>
            <p:xfrm>
              <a:off x="1489977" y="3068428"/>
              <a:ext cx="6096000" cy="2966720"/>
            </p:xfrm>
            <a:graphic>
              <a:graphicData uri="http://schemas.openxmlformats.org/drawingml/2006/table">
                <a:tbl>
                  <a:tblPr firstRow="1" bandRow="1">
                    <a:tableStyleId>{616DA210-FB5B-4158-B5E0-FEB733F419BA}</a:tableStyleId>
                  </a:tblPr>
                  <a:tblGrid>
                    <a:gridCol w="3048000">
                      <a:extLst>
                        <a:ext uri="{9D8B030D-6E8A-4147-A177-3AD203B41FA5}">
                          <a16:colId xmlns:a16="http://schemas.microsoft.com/office/drawing/2014/main" val="2070536198"/>
                        </a:ext>
                      </a:extLst>
                    </a:gridCol>
                    <a:gridCol w="3048000">
                      <a:extLst>
                        <a:ext uri="{9D8B030D-6E8A-4147-A177-3AD203B41FA5}">
                          <a16:colId xmlns:a16="http://schemas.microsoft.com/office/drawing/2014/main" val="1574974901"/>
                        </a:ext>
                      </a:extLst>
                    </a:gridCol>
                  </a:tblGrid>
                  <a:tr h="370840">
                    <a:tc>
                      <a:txBody>
                        <a:bodyPr/>
                        <a:lstStyle/>
                        <a:p>
                          <a:pPr algn="ctr"/>
                          <a:r>
                            <a:rPr lang="en-US" sz="1800" i="1" dirty="0">
                              <a:latin typeface="Times New Roman" panose="02020603050405020304" pitchFamily="18" charset="0"/>
                              <a:cs typeface="Times New Roman" panose="02020603050405020304" pitchFamily="18" charset="0"/>
                            </a:rPr>
                            <a:t>Original Gray level i</a:t>
                          </a:r>
                        </a:p>
                      </a:txBody>
                      <a:tcPr/>
                    </a:tc>
                    <a:tc>
                      <a:txBody>
                        <a:bodyPr/>
                        <a:lstStyle/>
                        <a:p>
                          <a:endParaRPr lang="en-US"/>
                        </a:p>
                      </a:txBody>
                      <a:tcPr>
                        <a:blipFill>
                          <a:blip r:embed="rId3"/>
                          <a:stretch>
                            <a:fillRect l="-100400" t="-8197" r="-600" b="-722951"/>
                          </a:stretch>
                        </a:blipFill>
                      </a:tcPr>
                    </a:tc>
                    <a:extLst>
                      <a:ext uri="{0D108BD9-81ED-4DB2-BD59-A6C34878D82A}">
                        <a16:rowId xmlns:a16="http://schemas.microsoft.com/office/drawing/2014/main" val="1672206322"/>
                      </a:ext>
                    </a:extLst>
                  </a:tr>
                  <a:tr h="370840">
                    <a:tc>
                      <a:txBody>
                        <a:bodyPr/>
                        <a:lstStyle/>
                        <a:p>
                          <a:pPr algn="ctr"/>
                          <a:r>
                            <a:rPr lang="en-US" sz="1800" dirty="0">
                              <a:latin typeface="Times New Roman" panose="02020603050405020304" pitchFamily="18" charset="0"/>
                              <a:cs typeface="Times New Roman" panose="02020603050405020304" pitchFamily="18" charset="0"/>
                            </a:rPr>
                            <a:t>52</a:t>
                          </a:r>
                        </a:p>
                      </a:txBody>
                      <a:tcPr/>
                    </a:tc>
                    <a:tc>
                      <a:txBody>
                        <a:bodyPr/>
                        <a:lstStyle/>
                        <a:p>
                          <a:pPr algn="ctr"/>
                          <a:r>
                            <a:rPr lang="en-US" sz="18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269504863"/>
                      </a:ext>
                    </a:extLst>
                  </a:tr>
                  <a:tr h="370840">
                    <a:tc>
                      <a:txBody>
                        <a:bodyPr/>
                        <a:lstStyle/>
                        <a:p>
                          <a:pPr algn="ctr"/>
                          <a:r>
                            <a:rPr lang="en-US" sz="1800" dirty="0">
                              <a:latin typeface="Times New Roman" panose="02020603050405020304" pitchFamily="18" charset="0"/>
                              <a:cs typeface="Times New Roman" panose="02020603050405020304" pitchFamily="18" charset="0"/>
                            </a:rPr>
                            <a:t>55</a:t>
                          </a:r>
                        </a:p>
                      </a:txBody>
                      <a:tcPr/>
                    </a:tc>
                    <a:tc>
                      <a:txBody>
                        <a:bodyPr/>
                        <a:lstStyle/>
                        <a:p>
                          <a:pPr algn="ctr"/>
                          <a:r>
                            <a:rPr lang="en-US" sz="18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2330583339"/>
                      </a:ext>
                    </a:extLst>
                  </a:tr>
                  <a:tr h="370840">
                    <a:tc>
                      <a:txBody>
                        <a:bodyPr/>
                        <a:lstStyle/>
                        <a:p>
                          <a:pPr algn="ctr"/>
                          <a:r>
                            <a:rPr lang="en-US" sz="1800" dirty="0">
                              <a:latin typeface="Times New Roman" panose="02020603050405020304" pitchFamily="18" charset="0"/>
                              <a:cs typeface="Times New Roman" panose="02020603050405020304" pitchFamily="18" charset="0"/>
                            </a:rPr>
                            <a:t>58</a:t>
                          </a:r>
                        </a:p>
                      </a:txBody>
                      <a:tcPr/>
                    </a:tc>
                    <a:tc>
                      <a:txBody>
                        <a:bodyPr/>
                        <a:lstStyle/>
                        <a:p>
                          <a:pPr algn="ctr"/>
                          <a:r>
                            <a:rPr lang="en-US" sz="1800" dirty="0">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3792541528"/>
                      </a:ext>
                    </a:extLst>
                  </a:tr>
                  <a:tr h="370840">
                    <a:tc>
                      <a:txBody>
                        <a:bodyPr/>
                        <a:lstStyle/>
                        <a:p>
                          <a:pPr algn="ctr"/>
                          <a:r>
                            <a:rPr lang="en-US" sz="1800" dirty="0">
                              <a:latin typeface="Times New Roman" panose="02020603050405020304" pitchFamily="18" charset="0"/>
                              <a:cs typeface="Times New Roman" panose="02020603050405020304" pitchFamily="18" charset="0"/>
                            </a:rPr>
                            <a:t>59</a:t>
                          </a:r>
                        </a:p>
                      </a:txBody>
                      <a:tcPr/>
                    </a:tc>
                    <a:tc>
                      <a:txBody>
                        <a:bodyPr/>
                        <a:lstStyle/>
                        <a:p>
                          <a:pPr algn="ctr"/>
                          <a:r>
                            <a:rPr lang="en-US" sz="1800" dirty="0">
                              <a:latin typeface="Times New Roman" panose="02020603050405020304" pitchFamily="18" charset="0"/>
                              <a:cs typeface="Times New Roman" panose="02020603050405020304" pitchFamily="18" charset="0"/>
                            </a:rPr>
                            <a:t>9</a:t>
                          </a:r>
                        </a:p>
                      </a:txBody>
                      <a:tcPr/>
                    </a:tc>
                    <a:extLst>
                      <a:ext uri="{0D108BD9-81ED-4DB2-BD59-A6C34878D82A}">
                        <a16:rowId xmlns:a16="http://schemas.microsoft.com/office/drawing/2014/main" val="2806113544"/>
                      </a:ext>
                    </a:extLst>
                  </a:tr>
                  <a:tr h="370840">
                    <a:tc>
                      <a:txBody>
                        <a:bodyPr/>
                        <a:lstStyle/>
                        <a:p>
                          <a:pPr algn="ctr"/>
                          <a:r>
                            <a:rPr lang="en-US" sz="1800" dirty="0">
                              <a:latin typeface="Times New Roman" panose="02020603050405020304" pitchFamily="18" charset="0"/>
                              <a:cs typeface="Times New Roman" panose="02020603050405020304" pitchFamily="18" charset="0"/>
                            </a:rPr>
                            <a:t>60</a:t>
                          </a:r>
                        </a:p>
                      </a:txBody>
                      <a:tcPr/>
                    </a:tc>
                    <a:tc>
                      <a:txBody>
                        <a:bodyPr/>
                        <a:lstStyle/>
                        <a:p>
                          <a:pPr algn="ctr"/>
                          <a:r>
                            <a:rPr lang="en-US" sz="1800"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3985328692"/>
                      </a:ext>
                    </a:extLst>
                  </a:tr>
                  <a:tr h="370840">
                    <a:tc>
                      <a:txBody>
                        <a:bodyPr/>
                        <a:lstStyle/>
                        <a:p>
                          <a:pPr algn="ctr"/>
                          <a:r>
                            <a:rPr lang="en-US" sz="1800" dirty="0">
                              <a:latin typeface="Times New Roman" panose="02020603050405020304" pitchFamily="18" charset="0"/>
                              <a:cs typeface="Times New Roman" panose="02020603050405020304" pitchFamily="18" charset="0"/>
                            </a:rPr>
                            <a:t>…</a:t>
                          </a:r>
                        </a:p>
                      </a:txBody>
                      <a:tcPr/>
                    </a:tc>
                    <a:tc>
                      <a:txBody>
                        <a:bodyPr/>
                        <a:lstStyle/>
                        <a:p>
                          <a:pPr algn="ctr"/>
                          <a:r>
                            <a:rPr lang="en-US" sz="1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87273187"/>
                      </a:ext>
                    </a:extLst>
                  </a:tr>
                  <a:tr h="370840">
                    <a:tc>
                      <a:txBody>
                        <a:bodyPr/>
                        <a:lstStyle/>
                        <a:p>
                          <a:pPr algn="ctr"/>
                          <a:r>
                            <a:rPr lang="en-US" sz="1800" dirty="0">
                              <a:latin typeface="Times New Roman" panose="02020603050405020304" pitchFamily="18" charset="0"/>
                              <a:cs typeface="Times New Roman" panose="02020603050405020304" pitchFamily="18" charset="0"/>
                            </a:rPr>
                            <a:t>154</a:t>
                          </a:r>
                        </a:p>
                      </a:txBody>
                      <a:tcPr/>
                    </a:tc>
                    <a:tc>
                      <a:txBody>
                        <a:bodyPr/>
                        <a:lstStyle/>
                        <a:p>
                          <a:pPr algn="ctr"/>
                          <a:r>
                            <a:rPr lang="en-US" sz="1800"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4248802361"/>
                      </a:ext>
                    </a:extLst>
                  </a:tr>
                </a:tbl>
              </a:graphicData>
            </a:graphic>
          </p:graphicFrame>
        </mc:Fallback>
      </mc:AlternateContent>
    </p:spTree>
    <p:extLst>
      <p:ext uri="{BB962C8B-B14F-4D97-AF65-F5344CB8AC3E}">
        <p14:creationId xmlns:p14="http://schemas.microsoft.com/office/powerpoint/2010/main" val="711750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28</a:t>
            </a:fld>
            <a:endParaRPr lang="en-US"/>
          </a:p>
        </p:txBody>
      </p:sp>
      <p:sp>
        <p:nvSpPr>
          <p:cNvPr id="9" name="Rectangle 2">
            <a:extLst>
              <a:ext uri="{FF2B5EF4-FFF2-40B4-BE49-F238E27FC236}">
                <a16:creationId xmlns:a16="http://schemas.microsoft.com/office/drawing/2014/main" id="{ADC0C7EF-0D41-4EDD-A77C-5ECB003B911E}"/>
              </a:ext>
            </a:extLst>
          </p:cNvPr>
          <p:cNvSpPr txBox="1">
            <a:spLocks noChangeArrowheads="1"/>
          </p:cNvSpPr>
          <p:nvPr/>
        </p:nvSpPr>
        <p:spPr bwMode="auto">
          <a:xfrm>
            <a:off x="371061"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 </a:t>
            </a:r>
            <a:r>
              <a:rPr lang="en-US" altLang="zh-CN" sz="3200" b="1" kern="0" dirty="0">
                <a:latin typeface="Times New Roman" panose="02020603050405020304" pitchFamily="18" charset="0"/>
                <a:cs typeface="Times New Roman" panose="02020603050405020304" pitchFamily="18" charset="0"/>
              </a:rPr>
              <a:t>Equalization</a:t>
            </a:r>
            <a:endParaRPr lang="en-US" altLang="en-US" sz="3200" b="1" kern="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937FB2A-E5E9-4CFB-9C81-DE66C1906985}"/>
              </a:ext>
            </a:extLst>
          </p:cNvPr>
          <p:cNvSpPr/>
          <p:nvPr/>
        </p:nvSpPr>
        <p:spPr>
          <a:xfrm>
            <a:off x="294286" y="1464313"/>
            <a:ext cx="7953724" cy="430887"/>
          </a:xfrm>
          <a:prstGeom prst="rect">
            <a:avLst/>
          </a:prstGeom>
        </p:spPr>
        <p:txBody>
          <a:bodyPr wrap="square">
            <a:spAutoFit/>
          </a:bodyPr>
          <a:lstStyle/>
          <a:p>
            <a:r>
              <a:rPr lang="en-US" sz="2200" dirty="0">
                <a:solidFill>
                  <a:srgbClr val="4D4D4D"/>
                </a:solidFill>
                <a:latin typeface="Times New Roman" panose="02020603050405020304" pitchFamily="18" charset="0"/>
                <a:cs typeface="Times New Roman" panose="02020603050405020304" pitchFamily="18" charset="0"/>
              </a:rPr>
              <a:t>Use the following equation to get the new gray level for each pixel</a:t>
            </a:r>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301AB16-5E33-4224-A62F-E8DE030C29CE}"/>
              </a:ext>
            </a:extLst>
          </p:cNvPr>
          <p:cNvPicPr>
            <a:picLocks noChangeAspect="1"/>
          </p:cNvPicPr>
          <p:nvPr/>
        </p:nvPicPr>
        <p:blipFill>
          <a:blip r:embed="rId2"/>
          <a:stretch>
            <a:fillRect/>
          </a:stretch>
        </p:blipFill>
        <p:spPr>
          <a:xfrm>
            <a:off x="737810" y="2107107"/>
            <a:ext cx="8197174" cy="925319"/>
          </a:xfrm>
          <a:prstGeom prst="rect">
            <a:avLst/>
          </a:prstGeom>
        </p:spPr>
      </p:pic>
      <p:sp>
        <p:nvSpPr>
          <p:cNvPr id="6" name="Rectangle 5">
            <a:extLst>
              <a:ext uri="{FF2B5EF4-FFF2-40B4-BE49-F238E27FC236}">
                <a16:creationId xmlns:a16="http://schemas.microsoft.com/office/drawing/2014/main" id="{6C221B29-D9BE-4A59-B715-1FE505BFC516}"/>
              </a:ext>
            </a:extLst>
          </p:cNvPr>
          <p:cNvSpPr/>
          <p:nvPr/>
        </p:nvSpPr>
        <p:spPr>
          <a:xfrm>
            <a:off x="294286" y="3781089"/>
            <a:ext cx="8772938" cy="430887"/>
          </a:xfrm>
          <a:prstGeom prst="rect">
            <a:avLst/>
          </a:prstGeom>
        </p:spPr>
        <p:txBody>
          <a:bodyPr wrap="square">
            <a:spAutoFit/>
          </a:bodyPr>
          <a:lstStyle/>
          <a:p>
            <a:r>
              <a:rPr lang="en-US" sz="2200" dirty="0">
                <a:solidFill>
                  <a:srgbClr val="4D4D4D"/>
                </a:solidFill>
                <a:latin typeface="Times New Roman" panose="02020603050405020304" pitchFamily="18" charset="0"/>
                <a:cs typeface="Times New Roman" panose="02020603050405020304" pitchFamily="18" charset="0"/>
              </a:rPr>
              <a:t>Taking the original gray level 55 as an example, the equalized gray level h:</a:t>
            </a:r>
          </a:p>
        </p:txBody>
      </p:sp>
      <p:pic>
        <p:nvPicPr>
          <p:cNvPr id="8" name="Picture 7">
            <a:extLst>
              <a:ext uri="{FF2B5EF4-FFF2-40B4-BE49-F238E27FC236}">
                <a16:creationId xmlns:a16="http://schemas.microsoft.com/office/drawing/2014/main" id="{0959BAFA-7AF9-44D0-85E8-4B41330BA3E7}"/>
              </a:ext>
            </a:extLst>
          </p:cNvPr>
          <p:cNvPicPr>
            <a:picLocks noChangeAspect="1"/>
          </p:cNvPicPr>
          <p:nvPr/>
        </p:nvPicPr>
        <p:blipFill>
          <a:blip r:embed="rId3"/>
          <a:stretch>
            <a:fillRect/>
          </a:stretch>
        </p:blipFill>
        <p:spPr>
          <a:xfrm>
            <a:off x="2102114" y="4545558"/>
            <a:ext cx="4357052" cy="478797"/>
          </a:xfrm>
          <a:prstGeom prst="rect">
            <a:avLst/>
          </a:prstGeom>
        </p:spPr>
      </p:pic>
    </p:spTree>
    <p:extLst>
      <p:ext uri="{BB962C8B-B14F-4D97-AF65-F5344CB8AC3E}">
        <p14:creationId xmlns:p14="http://schemas.microsoft.com/office/powerpoint/2010/main" val="2418692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29</a:t>
            </a:fld>
            <a:endParaRPr lang="en-US"/>
          </a:p>
        </p:txBody>
      </p:sp>
      <p:sp>
        <p:nvSpPr>
          <p:cNvPr id="9" name="Rectangle 2">
            <a:extLst>
              <a:ext uri="{FF2B5EF4-FFF2-40B4-BE49-F238E27FC236}">
                <a16:creationId xmlns:a16="http://schemas.microsoft.com/office/drawing/2014/main" id="{ADC0C7EF-0D41-4EDD-A77C-5ECB003B911E}"/>
              </a:ext>
            </a:extLst>
          </p:cNvPr>
          <p:cNvSpPr txBox="1">
            <a:spLocks noChangeArrowheads="1"/>
          </p:cNvSpPr>
          <p:nvPr/>
        </p:nvSpPr>
        <p:spPr bwMode="auto">
          <a:xfrm>
            <a:off x="371061"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 </a:t>
            </a:r>
            <a:r>
              <a:rPr lang="en-US" altLang="zh-CN" sz="3200" b="1" kern="0" dirty="0">
                <a:latin typeface="Times New Roman" panose="02020603050405020304" pitchFamily="18" charset="0"/>
                <a:cs typeface="Times New Roman" panose="02020603050405020304" pitchFamily="18" charset="0"/>
              </a:rPr>
              <a:t>Equalization</a:t>
            </a:r>
            <a:endParaRPr lang="en-US" altLang="en-US" sz="3200" b="1" kern="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0339BA14-4036-4CCE-A6D6-3D72A7A5C3F5}"/>
                  </a:ext>
                </a:extLst>
              </p:cNvPr>
              <p:cNvGraphicFramePr>
                <a:graphicFrameLocks noGrp="1"/>
              </p:cNvGraphicFramePr>
              <p:nvPr>
                <p:extLst>
                  <p:ext uri="{D42A27DB-BD31-4B8C-83A1-F6EECF244321}">
                    <p14:modId xmlns:p14="http://schemas.microsoft.com/office/powerpoint/2010/main" val="301472612"/>
                  </p:ext>
                </p:extLst>
              </p:nvPr>
            </p:nvGraphicFramePr>
            <p:xfrm>
              <a:off x="492868" y="1597011"/>
              <a:ext cx="8268510" cy="2966720"/>
            </p:xfrm>
            <a:graphic>
              <a:graphicData uri="http://schemas.openxmlformats.org/drawingml/2006/table">
                <a:tbl>
                  <a:tblPr firstRow="1" bandRow="1">
                    <a:tableStyleId>{616DA210-FB5B-4158-B5E0-FEB733F419BA}</a:tableStyleId>
                  </a:tblPr>
                  <a:tblGrid>
                    <a:gridCol w="2756170">
                      <a:extLst>
                        <a:ext uri="{9D8B030D-6E8A-4147-A177-3AD203B41FA5}">
                          <a16:colId xmlns:a16="http://schemas.microsoft.com/office/drawing/2014/main" val="2070536198"/>
                        </a:ext>
                      </a:extLst>
                    </a:gridCol>
                    <a:gridCol w="2756170">
                      <a:extLst>
                        <a:ext uri="{9D8B030D-6E8A-4147-A177-3AD203B41FA5}">
                          <a16:colId xmlns:a16="http://schemas.microsoft.com/office/drawing/2014/main" val="1574974901"/>
                        </a:ext>
                      </a:extLst>
                    </a:gridCol>
                    <a:gridCol w="2756170">
                      <a:extLst>
                        <a:ext uri="{9D8B030D-6E8A-4147-A177-3AD203B41FA5}">
                          <a16:colId xmlns:a16="http://schemas.microsoft.com/office/drawing/2014/main" val="830148808"/>
                        </a:ext>
                      </a:extLst>
                    </a:gridCol>
                  </a:tblGrid>
                  <a:tr h="370840">
                    <a:tc>
                      <a:txBody>
                        <a:bodyPr/>
                        <a:lstStyle/>
                        <a:p>
                          <a:pPr algn="ctr"/>
                          <a:r>
                            <a:rPr lang="en-US" sz="1800" i="1" dirty="0">
                              <a:latin typeface="Times New Roman" panose="02020603050405020304" pitchFamily="18" charset="0"/>
                              <a:cs typeface="Times New Roman" panose="02020603050405020304" pitchFamily="18" charset="0"/>
                            </a:rPr>
                            <a:t>Original Gray level i</a:t>
                          </a:r>
                        </a:p>
                      </a:txBody>
                      <a:tcPr/>
                    </a:tc>
                    <a:tc>
                      <a:txBody>
                        <a:bodyPr/>
                        <a:lstStyle/>
                        <a:p>
                          <a:pPr algn="ct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𝒄𝒅𝒇</m:t>
                                  </m:r>
                                </m:e>
                                <m:sub>
                                  <m:r>
                                    <a:rPr lang="en-US" sz="1800" b="1" i="1" smtClean="0">
                                      <a:latin typeface="Cambria Math" panose="02040503050406030204" pitchFamily="18" charset="0"/>
                                    </a:rPr>
                                    <m:t>𝒙</m:t>
                                  </m:r>
                                </m:sub>
                              </m:sSub>
                              <m:r>
                                <a:rPr lang="en-US" sz="1800" b="1" i="1" smtClean="0">
                                  <a:latin typeface="Cambria Math" panose="02040503050406030204" pitchFamily="18" charset="0"/>
                                </a:rPr>
                                <m:t>(</m:t>
                              </m:r>
                              <m:r>
                                <a:rPr lang="en-US" sz="1800" b="1" i="1" smtClean="0">
                                  <a:latin typeface="Cambria Math" panose="02040503050406030204" pitchFamily="18" charset="0"/>
                                </a:rPr>
                                <m:t>𝒊</m:t>
                              </m:r>
                              <m:r>
                                <a:rPr lang="en-US" sz="1800" b="1" i="1" smtClean="0">
                                  <a:latin typeface="Cambria Math" panose="02040503050406030204" pitchFamily="18" charset="0"/>
                                </a:rPr>
                                <m:t>)</m:t>
                              </m:r>
                            </m:oMath>
                          </a14:m>
                          <a:r>
                            <a:rPr lang="en-US" sz="1800" i="1" dirty="0">
                              <a:latin typeface="Times New Roman" panose="02020603050405020304" pitchFamily="18" charset="0"/>
                              <a:cs typeface="Times New Roman" panose="02020603050405020304" pitchFamily="18" charset="0"/>
                            </a:rPr>
                            <a:t> * size</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sz="1600" i="1" dirty="0">
                              <a:latin typeface="Times New Roman" panose="02020603050405020304" pitchFamily="18" charset="0"/>
                              <a:cs typeface="Times New Roman" panose="02020603050405020304" pitchFamily="18" charset="0"/>
                            </a:rPr>
                            <a:t>Equalized gray level h</a:t>
                          </a:r>
                        </a:p>
                      </a:txBody>
                      <a:tcPr/>
                    </a:tc>
                    <a:extLst>
                      <a:ext uri="{0D108BD9-81ED-4DB2-BD59-A6C34878D82A}">
                        <a16:rowId xmlns:a16="http://schemas.microsoft.com/office/drawing/2014/main" val="1672206322"/>
                      </a:ext>
                    </a:extLst>
                  </a:tr>
                  <a:tr h="370840">
                    <a:tc>
                      <a:txBody>
                        <a:bodyPr/>
                        <a:lstStyle/>
                        <a:p>
                          <a:pPr algn="ctr"/>
                          <a:r>
                            <a:rPr lang="en-US" sz="1800" dirty="0">
                              <a:latin typeface="Times New Roman" panose="02020603050405020304" pitchFamily="18" charset="0"/>
                              <a:cs typeface="Times New Roman" panose="02020603050405020304" pitchFamily="18" charset="0"/>
                            </a:rPr>
                            <a:t>52</a:t>
                          </a:r>
                        </a:p>
                      </a:txBody>
                      <a:tcPr/>
                    </a:tc>
                    <a:tc>
                      <a:txBody>
                        <a:bodyPr/>
                        <a:lstStyle/>
                        <a:p>
                          <a:pPr algn="ctr"/>
                          <a:r>
                            <a:rPr lang="en-US" sz="1800" dirty="0">
                              <a:latin typeface="Times New Roman" panose="02020603050405020304" pitchFamily="18" charset="0"/>
                              <a:cs typeface="Times New Roman" panose="02020603050405020304" pitchFamily="18" charset="0"/>
                            </a:rPr>
                            <a:t>1</a:t>
                          </a:r>
                        </a:p>
                      </a:txBody>
                      <a:tcPr/>
                    </a:tc>
                    <a:tc>
                      <a:txBody>
                        <a:bodyPr/>
                        <a:lstStyle/>
                        <a:p>
                          <a:pPr algn="ctr"/>
                          <a:r>
                            <a:rPr lang="en-US" sz="1800" dirty="0">
                              <a:latin typeface="Times New Roman" panose="02020603050405020304" pitchFamily="18" charset="0"/>
                              <a:cs typeface="Times New Roman" panose="02020603050405020304" pitchFamily="18" charset="0"/>
                            </a:rPr>
                            <a:t>0</a:t>
                          </a:r>
                        </a:p>
                      </a:txBody>
                      <a:tcPr/>
                    </a:tc>
                    <a:extLst>
                      <a:ext uri="{0D108BD9-81ED-4DB2-BD59-A6C34878D82A}">
                        <a16:rowId xmlns:a16="http://schemas.microsoft.com/office/drawing/2014/main" val="1269504863"/>
                      </a:ext>
                    </a:extLst>
                  </a:tr>
                  <a:tr h="370840">
                    <a:tc>
                      <a:txBody>
                        <a:bodyPr/>
                        <a:lstStyle/>
                        <a:p>
                          <a:pPr algn="ctr"/>
                          <a:r>
                            <a:rPr lang="en-US" sz="1800" dirty="0">
                              <a:latin typeface="Times New Roman" panose="02020603050405020304" pitchFamily="18" charset="0"/>
                              <a:cs typeface="Times New Roman" panose="02020603050405020304" pitchFamily="18" charset="0"/>
                            </a:rPr>
                            <a:t>55</a:t>
                          </a:r>
                        </a:p>
                      </a:txBody>
                      <a:tcPr/>
                    </a:tc>
                    <a:tc>
                      <a:txBody>
                        <a:bodyPr/>
                        <a:lstStyle/>
                        <a:p>
                          <a:pPr algn="ctr"/>
                          <a:r>
                            <a:rPr lang="en-US" sz="1800" dirty="0">
                              <a:latin typeface="Times New Roman" panose="02020603050405020304" pitchFamily="18" charset="0"/>
                              <a:cs typeface="Times New Roman" panose="02020603050405020304" pitchFamily="18" charset="0"/>
                            </a:rPr>
                            <a:t>4</a:t>
                          </a:r>
                        </a:p>
                      </a:txBody>
                      <a:tcPr/>
                    </a:tc>
                    <a:tc>
                      <a:txBody>
                        <a:bodyPr/>
                        <a:lstStyle/>
                        <a:p>
                          <a:pPr algn="ctr"/>
                          <a:r>
                            <a:rPr lang="en-US" sz="1800" dirty="0">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2330583339"/>
                      </a:ext>
                    </a:extLst>
                  </a:tr>
                  <a:tr h="370840">
                    <a:tc>
                      <a:txBody>
                        <a:bodyPr/>
                        <a:lstStyle/>
                        <a:p>
                          <a:pPr algn="ctr"/>
                          <a:r>
                            <a:rPr lang="en-US" sz="1800" dirty="0">
                              <a:latin typeface="Times New Roman" panose="02020603050405020304" pitchFamily="18" charset="0"/>
                              <a:cs typeface="Times New Roman" panose="02020603050405020304" pitchFamily="18" charset="0"/>
                            </a:rPr>
                            <a:t>58</a:t>
                          </a:r>
                        </a:p>
                      </a:txBody>
                      <a:tcPr/>
                    </a:tc>
                    <a:tc>
                      <a:txBody>
                        <a:bodyPr/>
                        <a:lstStyle/>
                        <a:p>
                          <a:pPr algn="ctr"/>
                          <a:r>
                            <a:rPr lang="en-US" sz="1800" dirty="0">
                              <a:latin typeface="Times New Roman" panose="02020603050405020304" pitchFamily="18" charset="0"/>
                              <a:cs typeface="Times New Roman" panose="02020603050405020304" pitchFamily="18" charset="0"/>
                            </a:rPr>
                            <a:t>6</a:t>
                          </a:r>
                        </a:p>
                      </a:txBody>
                      <a:tcPr/>
                    </a:tc>
                    <a:tc>
                      <a:txBody>
                        <a:bodyPr/>
                        <a:lstStyle/>
                        <a:p>
                          <a:pPr algn="ctr"/>
                          <a:r>
                            <a:rPr lang="en-US" sz="1800" dirty="0">
                              <a:latin typeface="Times New Roman" panose="02020603050405020304" pitchFamily="18" charset="0"/>
                              <a:cs typeface="Times New Roman" panose="02020603050405020304" pitchFamily="18" charset="0"/>
                            </a:rPr>
                            <a:t>20</a:t>
                          </a:r>
                        </a:p>
                      </a:txBody>
                      <a:tcPr/>
                    </a:tc>
                    <a:extLst>
                      <a:ext uri="{0D108BD9-81ED-4DB2-BD59-A6C34878D82A}">
                        <a16:rowId xmlns:a16="http://schemas.microsoft.com/office/drawing/2014/main" val="3792541528"/>
                      </a:ext>
                    </a:extLst>
                  </a:tr>
                  <a:tr h="370840">
                    <a:tc>
                      <a:txBody>
                        <a:bodyPr/>
                        <a:lstStyle/>
                        <a:p>
                          <a:pPr algn="ctr"/>
                          <a:r>
                            <a:rPr lang="en-US" sz="1800" dirty="0">
                              <a:latin typeface="Times New Roman" panose="02020603050405020304" pitchFamily="18" charset="0"/>
                              <a:cs typeface="Times New Roman" panose="02020603050405020304" pitchFamily="18" charset="0"/>
                            </a:rPr>
                            <a:t>59</a:t>
                          </a:r>
                        </a:p>
                      </a:txBody>
                      <a:tcPr/>
                    </a:tc>
                    <a:tc>
                      <a:txBody>
                        <a:bodyPr/>
                        <a:lstStyle/>
                        <a:p>
                          <a:pPr algn="ctr"/>
                          <a:r>
                            <a:rPr lang="en-US" sz="1800" dirty="0">
                              <a:latin typeface="Times New Roman" panose="02020603050405020304" pitchFamily="18" charset="0"/>
                              <a:cs typeface="Times New Roman" panose="02020603050405020304" pitchFamily="18" charset="0"/>
                            </a:rPr>
                            <a:t>9</a:t>
                          </a:r>
                        </a:p>
                      </a:txBody>
                      <a:tcPr/>
                    </a:tc>
                    <a:tc>
                      <a:txBody>
                        <a:bodyPr/>
                        <a:lstStyle/>
                        <a:p>
                          <a:pPr algn="ctr"/>
                          <a:r>
                            <a:rPr lang="en-US" sz="1800" dirty="0">
                              <a:latin typeface="Times New Roman" panose="02020603050405020304" pitchFamily="18" charset="0"/>
                              <a:cs typeface="Times New Roman" panose="02020603050405020304" pitchFamily="18" charset="0"/>
                            </a:rPr>
                            <a:t>32</a:t>
                          </a:r>
                        </a:p>
                      </a:txBody>
                      <a:tcPr/>
                    </a:tc>
                    <a:extLst>
                      <a:ext uri="{0D108BD9-81ED-4DB2-BD59-A6C34878D82A}">
                        <a16:rowId xmlns:a16="http://schemas.microsoft.com/office/drawing/2014/main" val="2806113544"/>
                      </a:ext>
                    </a:extLst>
                  </a:tr>
                  <a:tr h="370840">
                    <a:tc>
                      <a:txBody>
                        <a:bodyPr/>
                        <a:lstStyle/>
                        <a:p>
                          <a:pPr algn="ctr"/>
                          <a:r>
                            <a:rPr lang="en-US" sz="1800" dirty="0">
                              <a:latin typeface="Times New Roman" panose="02020603050405020304" pitchFamily="18" charset="0"/>
                              <a:cs typeface="Times New Roman" panose="02020603050405020304" pitchFamily="18" charset="0"/>
                            </a:rPr>
                            <a:t>60</a:t>
                          </a:r>
                        </a:p>
                      </a:txBody>
                      <a:tcPr/>
                    </a:tc>
                    <a:tc>
                      <a:txBody>
                        <a:bodyPr/>
                        <a:lstStyle/>
                        <a:p>
                          <a:pPr algn="ctr"/>
                          <a:r>
                            <a:rPr lang="en-US" sz="1800" dirty="0">
                              <a:latin typeface="Times New Roman" panose="02020603050405020304" pitchFamily="18" charset="0"/>
                              <a:cs typeface="Times New Roman" panose="02020603050405020304" pitchFamily="18" charset="0"/>
                            </a:rPr>
                            <a:t>10</a:t>
                          </a:r>
                        </a:p>
                      </a:txBody>
                      <a:tcPr/>
                    </a:tc>
                    <a:tc>
                      <a:txBody>
                        <a:bodyPr/>
                        <a:lstStyle/>
                        <a:p>
                          <a:pPr algn="ctr"/>
                          <a:r>
                            <a:rPr lang="en-US" sz="1800" dirty="0">
                              <a:latin typeface="Times New Roman" panose="02020603050405020304" pitchFamily="18" charset="0"/>
                              <a:cs typeface="Times New Roman" panose="02020603050405020304" pitchFamily="18" charset="0"/>
                            </a:rPr>
                            <a:t>36</a:t>
                          </a:r>
                        </a:p>
                      </a:txBody>
                      <a:tcPr/>
                    </a:tc>
                    <a:extLst>
                      <a:ext uri="{0D108BD9-81ED-4DB2-BD59-A6C34878D82A}">
                        <a16:rowId xmlns:a16="http://schemas.microsoft.com/office/drawing/2014/main" val="3985328692"/>
                      </a:ext>
                    </a:extLst>
                  </a:tr>
                  <a:tr h="370840">
                    <a:tc>
                      <a:txBody>
                        <a:bodyPr/>
                        <a:lstStyle/>
                        <a:p>
                          <a:pPr algn="ctr"/>
                          <a:r>
                            <a:rPr lang="en-US" sz="1800" dirty="0">
                              <a:latin typeface="Times New Roman" panose="02020603050405020304" pitchFamily="18" charset="0"/>
                              <a:cs typeface="Times New Roman" panose="02020603050405020304" pitchFamily="18" charset="0"/>
                            </a:rPr>
                            <a:t>…</a:t>
                          </a:r>
                        </a:p>
                      </a:txBody>
                      <a:tcPr/>
                    </a:tc>
                    <a:tc>
                      <a:txBody>
                        <a:bodyPr/>
                        <a:lstStyle/>
                        <a:p>
                          <a:pPr algn="ctr"/>
                          <a:r>
                            <a:rPr lang="en-US" sz="1800" dirty="0">
                              <a:latin typeface="Times New Roman" panose="02020603050405020304" pitchFamily="18" charset="0"/>
                              <a:cs typeface="Times New Roman" panose="02020603050405020304" pitchFamily="18" charset="0"/>
                            </a:rPr>
                            <a:t>…</a:t>
                          </a:r>
                        </a:p>
                      </a:txBody>
                      <a:tcPr/>
                    </a:tc>
                    <a:tc>
                      <a:txBody>
                        <a:bodyPr/>
                        <a:lstStyle/>
                        <a:p>
                          <a:pPr algn="ctr"/>
                          <a:r>
                            <a:rPr lang="en-US" sz="1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87273187"/>
                      </a:ext>
                    </a:extLst>
                  </a:tr>
                  <a:tr h="370840">
                    <a:tc>
                      <a:txBody>
                        <a:bodyPr/>
                        <a:lstStyle/>
                        <a:p>
                          <a:pPr algn="ctr"/>
                          <a:r>
                            <a:rPr lang="en-US" sz="1800" dirty="0">
                              <a:latin typeface="Times New Roman" panose="02020603050405020304" pitchFamily="18" charset="0"/>
                              <a:cs typeface="Times New Roman" panose="02020603050405020304" pitchFamily="18" charset="0"/>
                            </a:rPr>
                            <a:t>154</a:t>
                          </a:r>
                        </a:p>
                      </a:txBody>
                      <a:tcPr/>
                    </a:tc>
                    <a:tc>
                      <a:txBody>
                        <a:bodyPr/>
                        <a:lstStyle/>
                        <a:p>
                          <a:pPr algn="ctr"/>
                          <a:r>
                            <a:rPr lang="en-US" sz="1800" dirty="0">
                              <a:latin typeface="Times New Roman" panose="02020603050405020304" pitchFamily="18" charset="0"/>
                              <a:cs typeface="Times New Roman" panose="02020603050405020304" pitchFamily="18" charset="0"/>
                            </a:rPr>
                            <a:t>64</a:t>
                          </a:r>
                        </a:p>
                      </a:txBody>
                      <a:tcPr/>
                    </a:tc>
                    <a:tc>
                      <a:txBody>
                        <a:bodyPr/>
                        <a:lstStyle/>
                        <a:p>
                          <a:pPr algn="ctr"/>
                          <a:r>
                            <a:rPr lang="en-US" sz="1800" dirty="0">
                              <a:latin typeface="Times New Roman" panose="02020603050405020304" pitchFamily="18" charset="0"/>
                              <a:cs typeface="Times New Roman" panose="02020603050405020304" pitchFamily="18" charset="0"/>
                            </a:rPr>
                            <a:t>255</a:t>
                          </a:r>
                        </a:p>
                      </a:txBody>
                      <a:tcPr/>
                    </a:tc>
                    <a:extLst>
                      <a:ext uri="{0D108BD9-81ED-4DB2-BD59-A6C34878D82A}">
                        <a16:rowId xmlns:a16="http://schemas.microsoft.com/office/drawing/2014/main" val="4248802361"/>
                      </a:ext>
                    </a:extLst>
                  </a:tr>
                </a:tbl>
              </a:graphicData>
            </a:graphic>
          </p:graphicFrame>
        </mc:Choice>
        <mc:Fallback xmlns="">
          <p:graphicFrame>
            <p:nvGraphicFramePr>
              <p:cNvPr id="2" name="Table 1">
                <a:extLst>
                  <a:ext uri="{FF2B5EF4-FFF2-40B4-BE49-F238E27FC236}">
                    <a16:creationId xmlns:a16="http://schemas.microsoft.com/office/drawing/2014/main" id="{0339BA14-4036-4CCE-A6D6-3D72A7A5C3F5}"/>
                  </a:ext>
                </a:extLst>
              </p:cNvPr>
              <p:cNvGraphicFramePr>
                <a:graphicFrameLocks noGrp="1"/>
              </p:cNvGraphicFramePr>
              <p:nvPr>
                <p:extLst>
                  <p:ext uri="{D42A27DB-BD31-4B8C-83A1-F6EECF244321}">
                    <p14:modId xmlns:p14="http://schemas.microsoft.com/office/powerpoint/2010/main" val="301472612"/>
                  </p:ext>
                </p:extLst>
              </p:nvPr>
            </p:nvGraphicFramePr>
            <p:xfrm>
              <a:off x="492868" y="1597011"/>
              <a:ext cx="8268510" cy="2966720"/>
            </p:xfrm>
            <a:graphic>
              <a:graphicData uri="http://schemas.openxmlformats.org/drawingml/2006/table">
                <a:tbl>
                  <a:tblPr firstRow="1" bandRow="1">
                    <a:tableStyleId>{616DA210-FB5B-4158-B5E0-FEB733F419BA}</a:tableStyleId>
                  </a:tblPr>
                  <a:tblGrid>
                    <a:gridCol w="2756170">
                      <a:extLst>
                        <a:ext uri="{9D8B030D-6E8A-4147-A177-3AD203B41FA5}">
                          <a16:colId xmlns:a16="http://schemas.microsoft.com/office/drawing/2014/main" val="2070536198"/>
                        </a:ext>
                      </a:extLst>
                    </a:gridCol>
                    <a:gridCol w="2756170">
                      <a:extLst>
                        <a:ext uri="{9D8B030D-6E8A-4147-A177-3AD203B41FA5}">
                          <a16:colId xmlns:a16="http://schemas.microsoft.com/office/drawing/2014/main" val="1574974901"/>
                        </a:ext>
                      </a:extLst>
                    </a:gridCol>
                    <a:gridCol w="2756170">
                      <a:extLst>
                        <a:ext uri="{9D8B030D-6E8A-4147-A177-3AD203B41FA5}">
                          <a16:colId xmlns:a16="http://schemas.microsoft.com/office/drawing/2014/main" val="830148808"/>
                        </a:ext>
                      </a:extLst>
                    </a:gridCol>
                  </a:tblGrid>
                  <a:tr h="370840">
                    <a:tc>
                      <a:txBody>
                        <a:bodyPr/>
                        <a:lstStyle/>
                        <a:p>
                          <a:pPr algn="ctr"/>
                          <a:r>
                            <a:rPr lang="en-US" sz="1800" i="1" dirty="0">
                              <a:latin typeface="Times New Roman" panose="02020603050405020304" pitchFamily="18" charset="0"/>
                              <a:cs typeface="Times New Roman" panose="02020603050405020304" pitchFamily="18" charset="0"/>
                            </a:rPr>
                            <a:t>Original Gray level i</a:t>
                          </a:r>
                        </a:p>
                      </a:txBody>
                      <a:tcPr/>
                    </a:tc>
                    <a:tc>
                      <a:txBody>
                        <a:bodyPr/>
                        <a:lstStyle/>
                        <a:p>
                          <a:endParaRPr lang="en-US"/>
                        </a:p>
                      </a:txBody>
                      <a:tcPr>
                        <a:blipFill>
                          <a:blip r:embed="rId2"/>
                          <a:stretch>
                            <a:fillRect l="-100442" t="-8197" r="-100885" b="-724590"/>
                          </a:stretch>
                        </a:blipFill>
                      </a:tcPr>
                    </a:tc>
                    <a:tc>
                      <a:txBody>
                        <a:bodyPr/>
                        <a:lstStyle/>
                        <a:p>
                          <a:pPr algn="ctr"/>
                          <a:r>
                            <a:rPr lang="en-US" sz="1600" i="1" dirty="0">
                              <a:latin typeface="Times New Roman" panose="02020603050405020304" pitchFamily="18" charset="0"/>
                              <a:cs typeface="Times New Roman" panose="02020603050405020304" pitchFamily="18" charset="0"/>
                            </a:rPr>
                            <a:t>Equalized gray level h</a:t>
                          </a:r>
                        </a:p>
                      </a:txBody>
                      <a:tcPr/>
                    </a:tc>
                    <a:extLst>
                      <a:ext uri="{0D108BD9-81ED-4DB2-BD59-A6C34878D82A}">
                        <a16:rowId xmlns:a16="http://schemas.microsoft.com/office/drawing/2014/main" val="1672206322"/>
                      </a:ext>
                    </a:extLst>
                  </a:tr>
                  <a:tr h="370840">
                    <a:tc>
                      <a:txBody>
                        <a:bodyPr/>
                        <a:lstStyle/>
                        <a:p>
                          <a:pPr algn="ctr"/>
                          <a:r>
                            <a:rPr lang="en-US" sz="1800" dirty="0">
                              <a:latin typeface="Times New Roman" panose="02020603050405020304" pitchFamily="18" charset="0"/>
                              <a:cs typeface="Times New Roman" panose="02020603050405020304" pitchFamily="18" charset="0"/>
                            </a:rPr>
                            <a:t>52</a:t>
                          </a:r>
                        </a:p>
                      </a:txBody>
                      <a:tcPr/>
                    </a:tc>
                    <a:tc>
                      <a:txBody>
                        <a:bodyPr/>
                        <a:lstStyle/>
                        <a:p>
                          <a:pPr algn="ctr"/>
                          <a:r>
                            <a:rPr lang="en-US" sz="1800" dirty="0">
                              <a:latin typeface="Times New Roman" panose="02020603050405020304" pitchFamily="18" charset="0"/>
                              <a:cs typeface="Times New Roman" panose="02020603050405020304" pitchFamily="18" charset="0"/>
                            </a:rPr>
                            <a:t>1</a:t>
                          </a:r>
                        </a:p>
                      </a:txBody>
                      <a:tcPr/>
                    </a:tc>
                    <a:tc>
                      <a:txBody>
                        <a:bodyPr/>
                        <a:lstStyle/>
                        <a:p>
                          <a:pPr algn="ctr"/>
                          <a:r>
                            <a:rPr lang="en-US" sz="1800" dirty="0">
                              <a:latin typeface="Times New Roman" panose="02020603050405020304" pitchFamily="18" charset="0"/>
                              <a:cs typeface="Times New Roman" panose="02020603050405020304" pitchFamily="18" charset="0"/>
                            </a:rPr>
                            <a:t>0</a:t>
                          </a:r>
                        </a:p>
                      </a:txBody>
                      <a:tcPr/>
                    </a:tc>
                    <a:extLst>
                      <a:ext uri="{0D108BD9-81ED-4DB2-BD59-A6C34878D82A}">
                        <a16:rowId xmlns:a16="http://schemas.microsoft.com/office/drawing/2014/main" val="1269504863"/>
                      </a:ext>
                    </a:extLst>
                  </a:tr>
                  <a:tr h="370840">
                    <a:tc>
                      <a:txBody>
                        <a:bodyPr/>
                        <a:lstStyle/>
                        <a:p>
                          <a:pPr algn="ctr"/>
                          <a:r>
                            <a:rPr lang="en-US" sz="1800" dirty="0">
                              <a:latin typeface="Times New Roman" panose="02020603050405020304" pitchFamily="18" charset="0"/>
                              <a:cs typeface="Times New Roman" panose="02020603050405020304" pitchFamily="18" charset="0"/>
                            </a:rPr>
                            <a:t>55</a:t>
                          </a:r>
                        </a:p>
                      </a:txBody>
                      <a:tcPr/>
                    </a:tc>
                    <a:tc>
                      <a:txBody>
                        <a:bodyPr/>
                        <a:lstStyle/>
                        <a:p>
                          <a:pPr algn="ctr"/>
                          <a:r>
                            <a:rPr lang="en-US" sz="1800" dirty="0">
                              <a:latin typeface="Times New Roman" panose="02020603050405020304" pitchFamily="18" charset="0"/>
                              <a:cs typeface="Times New Roman" panose="02020603050405020304" pitchFamily="18" charset="0"/>
                            </a:rPr>
                            <a:t>4</a:t>
                          </a:r>
                        </a:p>
                      </a:txBody>
                      <a:tcPr/>
                    </a:tc>
                    <a:tc>
                      <a:txBody>
                        <a:bodyPr/>
                        <a:lstStyle/>
                        <a:p>
                          <a:pPr algn="ctr"/>
                          <a:r>
                            <a:rPr lang="en-US" sz="1800" dirty="0">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2330583339"/>
                      </a:ext>
                    </a:extLst>
                  </a:tr>
                  <a:tr h="370840">
                    <a:tc>
                      <a:txBody>
                        <a:bodyPr/>
                        <a:lstStyle/>
                        <a:p>
                          <a:pPr algn="ctr"/>
                          <a:r>
                            <a:rPr lang="en-US" sz="1800" dirty="0">
                              <a:latin typeface="Times New Roman" panose="02020603050405020304" pitchFamily="18" charset="0"/>
                              <a:cs typeface="Times New Roman" panose="02020603050405020304" pitchFamily="18" charset="0"/>
                            </a:rPr>
                            <a:t>58</a:t>
                          </a:r>
                        </a:p>
                      </a:txBody>
                      <a:tcPr/>
                    </a:tc>
                    <a:tc>
                      <a:txBody>
                        <a:bodyPr/>
                        <a:lstStyle/>
                        <a:p>
                          <a:pPr algn="ctr"/>
                          <a:r>
                            <a:rPr lang="en-US" sz="1800" dirty="0">
                              <a:latin typeface="Times New Roman" panose="02020603050405020304" pitchFamily="18" charset="0"/>
                              <a:cs typeface="Times New Roman" panose="02020603050405020304" pitchFamily="18" charset="0"/>
                            </a:rPr>
                            <a:t>6</a:t>
                          </a:r>
                        </a:p>
                      </a:txBody>
                      <a:tcPr/>
                    </a:tc>
                    <a:tc>
                      <a:txBody>
                        <a:bodyPr/>
                        <a:lstStyle/>
                        <a:p>
                          <a:pPr algn="ctr"/>
                          <a:r>
                            <a:rPr lang="en-US" sz="1800" dirty="0">
                              <a:latin typeface="Times New Roman" panose="02020603050405020304" pitchFamily="18" charset="0"/>
                              <a:cs typeface="Times New Roman" panose="02020603050405020304" pitchFamily="18" charset="0"/>
                            </a:rPr>
                            <a:t>20</a:t>
                          </a:r>
                        </a:p>
                      </a:txBody>
                      <a:tcPr/>
                    </a:tc>
                    <a:extLst>
                      <a:ext uri="{0D108BD9-81ED-4DB2-BD59-A6C34878D82A}">
                        <a16:rowId xmlns:a16="http://schemas.microsoft.com/office/drawing/2014/main" val="3792541528"/>
                      </a:ext>
                    </a:extLst>
                  </a:tr>
                  <a:tr h="370840">
                    <a:tc>
                      <a:txBody>
                        <a:bodyPr/>
                        <a:lstStyle/>
                        <a:p>
                          <a:pPr algn="ctr"/>
                          <a:r>
                            <a:rPr lang="en-US" sz="1800" dirty="0">
                              <a:latin typeface="Times New Roman" panose="02020603050405020304" pitchFamily="18" charset="0"/>
                              <a:cs typeface="Times New Roman" panose="02020603050405020304" pitchFamily="18" charset="0"/>
                            </a:rPr>
                            <a:t>59</a:t>
                          </a:r>
                        </a:p>
                      </a:txBody>
                      <a:tcPr/>
                    </a:tc>
                    <a:tc>
                      <a:txBody>
                        <a:bodyPr/>
                        <a:lstStyle/>
                        <a:p>
                          <a:pPr algn="ctr"/>
                          <a:r>
                            <a:rPr lang="en-US" sz="1800" dirty="0">
                              <a:latin typeface="Times New Roman" panose="02020603050405020304" pitchFamily="18" charset="0"/>
                              <a:cs typeface="Times New Roman" panose="02020603050405020304" pitchFamily="18" charset="0"/>
                            </a:rPr>
                            <a:t>9</a:t>
                          </a:r>
                        </a:p>
                      </a:txBody>
                      <a:tcPr/>
                    </a:tc>
                    <a:tc>
                      <a:txBody>
                        <a:bodyPr/>
                        <a:lstStyle/>
                        <a:p>
                          <a:pPr algn="ctr"/>
                          <a:r>
                            <a:rPr lang="en-US" sz="1800" dirty="0">
                              <a:latin typeface="Times New Roman" panose="02020603050405020304" pitchFamily="18" charset="0"/>
                              <a:cs typeface="Times New Roman" panose="02020603050405020304" pitchFamily="18" charset="0"/>
                            </a:rPr>
                            <a:t>32</a:t>
                          </a:r>
                        </a:p>
                      </a:txBody>
                      <a:tcPr/>
                    </a:tc>
                    <a:extLst>
                      <a:ext uri="{0D108BD9-81ED-4DB2-BD59-A6C34878D82A}">
                        <a16:rowId xmlns:a16="http://schemas.microsoft.com/office/drawing/2014/main" val="2806113544"/>
                      </a:ext>
                    </a:extLst>
                  </a:tr>
                  <a:tr h="370840">
                    <a:tc>
                      <a:txBody>
                        <a:bodyPr/>
                        <a:lstStyle/>
                        <a:p>
                          <a:pPr algn="ctr"/>
                          <a:r>
                            <a:rPr lang="en-US" sz="1800" dirty="0">
                              <a:latin typeface="Times New Roman" panose="02020603050405020304" pitchFamily="18" charset="0"/>
                              <a:cs typeface="Times New Roman" panose="02020603050405020304" pitchFamily="18" charset="0"/>
                            </a:rPr>
                            <a:t>60</a:t>
                          </a:r>
                        </a:p>
                      </a:txBody>
                      <a:tcPr/>
                    </a:tc>
                    <a:tc>
                      <a:txBody>
                        <a:bodyPr/>
                        <a:lstStyle/>
                        <a:p>
                          <a:pPr algn="ctr"/>
                          <a:r>
                            <a:rPr lang="en-US" sz="1800" dirty="0">
                              <a:latin typeface="Times New Roman" panose="02020603050405020304" pitchFamily="18" charset="0"/>
                              <a:cs typeface="Times New Roman" panose="02020603050405020304" pitchFamily="18" charset="0"/>
                            </a:rPr>
                            <a:t>10</a:t>
                          </a:r>
                        </a:p>
                      </a:txBody>
                      <a:tcPr/>
                    </a:tc>
                    <a:tc>
                      <a:txBody>
                        <a:bodyPr/>
                        <a:lstStyle/>
                        <a:p>
                          <a:pPr algn="ctr"/>
                          <a:r>
                            <a:rPr lang="en-US" sz="1800" dirty="0">
                              <a:latin typeface="Times New Roman" panose="02020603050405020304" pitchFamily="18" charset="0"/>
                              <a:cs typeface="Times New Roman" panose="02020603050405020304" pitchFamily="18" charset="0"/>
                            </a:rPr>
                            <a:t>36</a:t>
                          </a:r>
                        </a:p>
                      </a:txBody>
                      <a:tcPr/>
                    </a:tc>
                    <a:extLst>
                      <a:ext uri="{0D108BD9-81ED-4DB2-BD59-A6C34878D82A}">
                        <a16:rowId xmlns:a16="http://schemas.microsoft.com/office/drawing/2014/main" val="3985328692"/>
                      </a:ext>
                    </a:extLst>
                  </a:tr>
                  <a:tr h="370840">
                    <a:tc>
                      <a:txBody>
                        <a:bodyPr/>
                        <a:lstStyle/>
                        <a:p>
                          <a:pPr algn="ctr"/>
                          <a:r>
                            <a:rPr lang="en-US" sz="1800" dirty="0">
                              <a:latin typeface="Times New Roman" panose="02020603050405020304" pitchFamily="18" charset="0"/>
                              <a:cs typeface="Times New Roman" panose="02020603050405020304" pitchFamily="18" charset="0"/>
                            </a:rPr>
                            <a:t>…</a:t>
                          </a:r>
                        </a:p>
                      </a:txBody>
                      <a:tcPr/>
                    </a:tc>
                    <a:tc>
                      <a:txBody>
                        <a:bodyPr/>
                        <a:lstStyle/>
                        <a:p>
                          <a:pPr algn="ctr"/>
                          <a:r>
                            <a:rPr lang="en-US" sz="1800" dirty="0">
                              <a:latin typeface="Times New Roman" panose="02020603050405020304" pitchFamily="18" charset="0"/>
                              <a:cs typeface="Times New Roman" panose="02020603050405020304" pitchFamily="18" charset="0"/>
                            </a:rPr>
                            <a:t>…</a:t>
                          </a:r>
                        </a:p>
                      </a:txBody>
                      <a:tcPr/>
                    </a:tc>
                    <a:tc>
                      <a:txBody>
                        <a:bodyPr/>
                        <a:lstStyle/>
                        <a:p>
                          <a:pPr algn="ctr"/>
                          <a:r>
                            <a:rPr lang="en-US" sz="1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87273187"/>
                      </a:ext>
                    </a:extLst>
                  </a:tr>
                  <a:tr h="370840">
                    <a:tc>
                      <a:txBody>
                        <a:bodyPr/>
                        <a:lstStyle/>
                        <a:p>
                          <a:pPr algn="ctr"/>
                          <a:r>
                            <a:rPr lang="en-US" sz="1800" dirty="0">
                              <a:latin typeface="Times New Roman" panose="02020603050405020304" pitchFamily="18" charset="0"/>
                              <a:cs typeface="Times New Roman" panose="02020603050405020304" pitchFamily="18" charset="0"/>
                            </a:rPr>
                            <a:t>154</a:t>
                          </a:r>
                        </a:p>
                      </a:txBody>
                      <a:tcPr/>
                    </a:tc>
                    <a:tc>
                      <a:txBody>
                        <a:bodyPr/>
                        <a:lstStyle/>
                        <a:p>
                          <a:pPr algn="ctr"/>
                          <a:r>
                            <a:rPr lang="en-US" sz="1800" dirty="0">
                              <a:latin typeface="Times New Roman" panose="02020603050405020304" pitchFamily="18" charset="0"/>
                              <a:cs typeface="Times New Roman" panose="02020603050405020304" pitchFamily="18" charset="0"/>
                            </a:rPr>
                            <a:t>64</a:t>
                          </a:r>
                        </a:p>
                      </a:txBody>
                      <a:tcPr/>
                    </a:tc>
                    <a:tc>
                      <a:txBody>
                        <a:bodyPr/>
                        <a:lstStyle/>
                        <a:p>
                          <a:pPr algn="ctr"/>
                          <a:r>
                            <a:rPr lang="en-US" sz="1800" dirty="0">
                              <a:latin typeface="Times New Roman" panose="02020603050405020304" pitchFamily="18" charset="0"/>
                              <a:cs typeface="Times New Roman" panose="02020603050405020304" pitchFamily="18" charset="0"/>
                            </a:rPr>
                            <a:t>255</a:t>
                          </a:r>
                        </a:p>
                      </a:txBody>
                      <a:tcPr/>
                    </a:tc>
                    <a:extLst>
                      <a:ext uri="{0D108BD9-81ED-4DB2-BD59-A6C34878D82A}">
                        <a16:rowId xmlns:a16="http://schemas.microsoft.com/office/drawing/2014/main" val="4248802361"/>
                      </a:ext>
                    </a:extLst>
                  </a:tr>
                </a:tbl>
              </a:graphicData>
            </a:graphic>
          </p:graphicFrame>
        </mc:Fallback>
      </mc:AlternateContent>
    </p:spTree>
    <p:extLst>
      <p:ext uri="{BB962C8B-B14F-4D97-AF65-F5344CB8AC3E}">
        <p14:creationId xmlns:p14="http://schemas.microsoft.com/office/powerpoint/2010/main" val="31655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48343" y="457200"/>
            <a:ext cx="8001000" cy="685800"/>
          </a:xfrm>
        </p:spPr>
        <p:txBody>
          <a:bodyPr/>
          <a:lstStyle/>
          <a:p>
            <a:r>
              <a:rPr lang="en-US" altLang="en-US" sz="3200" b="1" dirty="0">
                <a:latin typeface="Times New Roman" panose="02020603050405020304" pitchFamily="18" charset="0"/>
                <a:cs typeface="Times New Roman" panose="02020603050405020304" pitchFamily="18" charset="0"/>
              </a:rPr>
              <a:t>Spatial Domain Methods</a:t>
            </a:r>
          </a:p>
        </p:txBody>
      </p:sp>
      <p:sp>
        <p:nvSpPr>
          <p:cNvPr id="139267" name="Rectangle 3"/>
          <p:cNvSpPr>
            <a:spLocks noGrp="1" noChangeArrowheads="1"/>
          </p:cNvSpPr>
          <p:nvPr>
            <p:ph idx="1"/>
          </p:nvPr>
        </p:nvSpPr>
        <p:spPr>
          <a:xfrm>
            <a:off x="455220" y="1579419"/>
            <a:ext cx="8383980" cy="3886200"/>
          </a:xfrm>
        </p:spPr>
        <p:txBody>
          <a:bodyPr/>
          <a:lstStyle/>
          <a:p>
            <a:r>
              <a:rPr lang="en-US" altLang="en-US" sz="2400" dirty="0">
                <a:latin typeface="Times New Roman" panose="02020603050405020304" pitchFamily="18" charset="0"/>
                <a:cs typeface="Times New Roman" panose="02020603050405020304" pitchFamily="18" charset="0"/>
              </a:rPr>
              <a:t>In these methods</a:t>
            </a:r>
            <a:r>
              <a:rPr lang="en-US" altLang="zh-CN" sz="2400"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a</a:t>
            </a:r>
            <a:r>
              <a:rPr lang="en-US" altLang="zh-CN" sz="2400" dirty="0">
                <a:latin typeface="Times New Roman" panose="02020603050405020304" pitchFamily="18" charset="0"/>
                <a:cs typeface="Times New Roman" panose="02020603050405020304" pitchFamily="18" charset="0"/>
              </a:rPr>
              <a:t>n</a:t>
            </a:r>
            <a:r>
              <a:rPr lang="en-US" altLang="en-US" sz="2400" dirty="0">
                <a:latin typeface="Times New Roman" panose="02020603050405020304" pitchFamily="18" charset="0"/>
                <a:cs typeface="Times New Roman" panose="02020603050405020304" pitchFamily="18" charset="0"/>
              </a:rPr>
              <a:t> operation (linear or non-linear) is performed on the pixels in the neighborhood of coordinate (</a:t>
            </a:r>
            <a:r>
              <a:rPr lang="en-US" altLang="en-US" sz="2400" dirty="0" err="1">
                <a:latin typeface="Times New Roman" panose="02020603050405020304" pitchFamily="18" charset="0"/>
                <a:cs typeface="Times New Roman" panose="02020603050405020304" pitchFamily="18" charset="0"/>
              </a:rPr>
              <a:t>x,y</a:t>
            </a:r>
            <a:r>
              <a:rPr lang="en-US" altLang="en-US" sz="2400" dirty="0">
                <a:latin typeface="Times New Roman" panose="02020603050405020304" pitchFamily="18" charset="0"/>
                <a:cs typeface="Times New Roman" panose="02020603050405020304" pitchFamily="18" charset="0"/>
              </a:rPr>
              <a:t>) in the input image F, giving enhanced image F’</a:t>
            </a:r>
          </a:p>
          <a:p>
            <a:pPr marL="0" indent="0">
              <a:buNone/>
            </a:pPr>
            <a:r>
              <a:rPr lang="en-US" altLang="en-US" sz="2400" dirty="0">
                <a:latin typeface="Times New Roman" panose="02020603050405020304" pitchFamily="18" charset="0"/>
                <a:cs typeface="Times New Roman" panose="02020603050405020304" pitchFamily="18" charset="0"/>
              </a:rPr>
              <a:t> </a:t>
            </a:r>
          </a:p>
          <a:p>
            <a:r>
              <a:rPr lang="en-US" altLang="en-US" sz="2400" dirty="0">
                <a:latin typeface="Times New Roman" panose="02020603050405020304" pitchFamily="18" charset="0"/>
                <a:cs typeface="Times New Roman" panose="02020603050405020304" pitchFamily="18" charset="0"/>
              </a:rPr>
              <a:t>Neighborhood can be any shape but generally it is rectangular </a:t>
            </a:r>
          </a:p>
          <a:p>
            <a:pPr marL="0" indent="0">
              <a:buNone/>
            </a:pPr>
            <a:r>
              <a:rPr lang="zh-CN"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e.g.,</a:t>
            </a:r>
            <a:r>
              <a:rPr lang="zh-CN"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3x3, 5x5, 9x9 etc.)</a:t>
            </a:r>
          </a:p>
          <a:p>
            <a:pPr>
              <a:buFont typeface="Wingdings" charset="2"/>
              <a:buNone/>
            </a:pPr>
            <a:r>
              <a:rPr lang="en-US" altLang="en-US" sz="2400" dirty="0">
                <a:latin typeface="Times New Roman" panose="02020603050405020304" pitchFamily="18" charset="0"/>
                <a:cs typeface="Times New Roman" panose="02020603050405020304" pitchFamily="18" charset="0"/>
              </a:rPr>
              <a:t> </a:t>
            </a:r>
          </a:p>
          <a:p>
            <a:pPr>
              <a:buFont typeface="Wingdings" charset="2"/>
              <a:buNone/>
            </a:pPr>
            <a:r>
              <a:rPr lang="en-US" altLang="en-US" sz="2400" dirty="0">
                <a:latin typeface="Times New Roman" panose="02020603050405020304" pitchFamily="18" charset="0"/>
                <a:cs typeface="Times New Roman" panose="02020603050405020304" pitchFamily="18" charset="0"/>
              </a:rPr>
              <a:t>             		</a:t>
            </a:r>
            <a:r>
              <a:rPr lang="en-US" altLang="en-US" sz="2400" i="1" dirty="0">
                <a:latin typeface="Times New Roman" panose="02020603050405020304" pitchFamily="18" charset="0"/>
                <a:cs typeface="Times New Roman" panose="02020603050405020304" pitchFamily="18" charset="0"/>
              </a:rPr>
              <a:t>g(</a:t>
            </a:r>
            <a:r>
              <a:rPr lang="en-US" altLang="en-US" sz="2400" i="1" dirty="0" err="1">
                <a:latin typeface="Times New Roman" panose="02020603050405020304" pitchFamily="18" charset="0"/>
                <a:cs typeface="Times New Roman" panose="02020603050405020304" pitchFamily="18" charset="0"/>
              </a:rPr>
              <a:t>x,y</a:t>
            </a:r>
            <a:r>
              <a:rPr lang="en-US" altLang="en-US" sz="2400" i="1" dirty="0">
                <a:latin typeface="Times New Roman" panose="02020603050405020304" pitchFamily="18" charset="0"/>
                <a:cs typeface="Times New Roman" panose="02020603050405020304" pitchFamily="18" charset="0"/>
              </a:rPr>
              <a:t>) = T[f(</a:t>
            </a:r>
            <a:r>
              <a:rPr lang="en-US" altLang="en-US" sz="2400" i="1" dirty="0" err="1">
                <a:latin typeface="Times New Roman" panose="02020603050405020304" pitchFamily="18" charset="0"/>
                <a:cs typeface="Times New Roman" panose="02020603050405020304" pitchFamily="18" charset="0"/>
              </a:rPr>
              <a:t>x,y</a:t>
            </a:r>
            <a:r>
              <a:rPr lang="en-US" altLang="en-US" sz="2400" i="1" dirty="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56643C1-B026-1149-B4BA-D6F90D7EE88E}"/>
              </a:ext>
            </a:extLst>
          </p:cNvPr>
          <p:cNvSpPr>
            <a:spLocks noGrp="1"/>
          </p:cNvSpPr>
          <p:nvPr>
            <p:ph type="sldNum" sz="quarter" idx="11"/>
          </p:nvPr>
        </p:nvSpPr>
        <p:spPr/>
        <p:txBody>
          <a:bodyPr/>
          <a:lstStyle/>
          <a:p>
            <a:fld id="{417DDD1A-043C-214E-AFBF-7C13B4723BDF}" type="slidenum">
              <a:rPr lang="en-US" smtClean="0"/>
              <a:t>3</a:t>
            </a:fld>
            <a:endParaRPr lang="en-US"/>
          </a:p>
        </p:txBody>
      </p:sp>
    </p:spTree>
    <p:extLst>
      <p:ext uri="{BB962C8B-B14F-4D97-AF65-F5344CB8AC3E}">
        <p14:creationId xmlns:p14="http://schemas.microsoft.com/office/powerpoint/2010/main" val="2145850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30</a:t>
            </a:fld>
            <a:endParaRPr lang="en-US"/>
          </a:p>
        </p:txBody>
      </p:sp>
      <p:sp>
        <p:nvSpPr>
          <p:cNvPr id="9" name="Rectangle 2">
            <a:extLst>
              <a:ext uri="{FF2B5EF4-FFF2-40B4-BE49-F238E27FC236}">
                <a16:creationId xmlns:a16="http://schemas.microsoft.com/office/drawing/2014/main" id="{ADC0C7EF-0D41-4EDD-A77C-5ECB003B911E}"/>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zh-CN" sz="3200" b="1" kern="0" dirty="0">
                <a:latin typeface="Times New Roman" panose="02020603050405020304" pitchFamily="18" charset="0"/>
                <a:cs typeface="Times New Roman" panose="02020603050405020304" pitchFamily="18" charset="0"/>
              </a:rPr>
              <a:t>Problems with </a:t>
            </a:r>
            <a:r>
              <a:rPr lang="en-US" altLang="en-US" sz="3200" b="1" kern="0" dirty="0">
                <a:latin typeface="Times New Roman" panose="02020603050405020304" pitchFamily="18" charset="0"/>
                <a:cs typeface="Times New Roman" panose="02020603050405020304" pitchFamily="18" charset="0"/>
              </a:rPr>
              <a:t>Histogram Equalization</a:t>
            </a:r>
          </a:p>
        </p:txBody>
      </p:sp>
      <p:pic>
        <p:nvPicPr>
          <p:cNvPr id="2" name="Picture 1">
            <a:extLst>
              <a:ext uri="{FF2B5EF4-FFF2-40B4-BE49-F238E27FC236}">
                <a16:creationId xmlns:a16="http://schemas.microsoft.com/office/drawing/2014/main" id="{30D2CE09-7610-44B9-9E94-916A7B7A00CF}"/>
              </a:ext>
            </a:extLst>
          </p:cNvPr>
          <p:cNvPicPr>
            <a:picLocks noChangeAspect="1"/>
          </p:cNvPicPr>
          <p:nvPr/>
        </p:nvPicPr>
        <p:blipFill>
          <a:blip r:embed="rId2"/>
          <a:stretch>
            <a:fillRect/>
          </a:stretch>
        </p:blipFill>
        <p:spPr>
          <a:xfrm>
            <a:off x="878731" y="1294525"/>
            <a:ext cx="7078495" cy="4972682"/>
          </a:xfrm>
          <a:prstGeom prst="rect">
            <a:avLst/>
          </a:prstGeom>
        </p:spPr>
      </p:pic>
    </p:spTree>
    <p:extLst>
      <p:ext uri="{BB962C8B-B14F-4D97-AF65-F5344CB8AC3E}">
        <p14:creationId xmlns:p14="http://schemas.microsoft.com/office/powerpoint/2010/main" val="2403509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31</a:t>
            </a:fld>
            <a:endParaRPr lang="en-US"/>
          </a:p>
        </p:txBody>
      </p:sp>
      <p:sp>
        <p:nvSpPr>
          <p:cNvPr id="9" name="Rectangle 2">
            <a:extLst>
              <a:ext uri="{FF2B5EF4-FFF2-40B4-BE49-F238E27FC236}">
                <a16:creationId xmlns:a16="http://schemas.microsoft.com/office/drawing/2014/main" id="{ADC0C7EF-0D41-4EDD-A77C-5ECB003B911E}"/>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zh-CN" sz="3200" b="1" kern="0" dirty="0">
                <a:latin typeface="Times New Roman" panose="02020603050405020304" pitchFamily="18" charset="0"/>
                <a:cs typeface="Times New Roman" panose="02020603050405020304" pitchFamily="18" charset="0"/>
              </a:rPr>
              <a:t>Problems with </a:t>
            </a:r>
            <a:r>
              <a:rPr lang="en-US" altLang="en-US" sz="3200" b="1" kern="0" dirty="0">
                <a:latin typeface="Times New Roman" panose="02020603050405020304" pitchFamily="18" charset="0"/>
                <a:cs typeface="Times New Roman" panose="02020603050405020304" pitchFamily="18" charset="0"/>
              </a:rPr>
              <a:t>Histogram Equalization</a:t>
            </a:r>
          </a:p>
        </p:txBody>
      </p:sp>
      <p:pic>
        <p:nvPicPr>
          <p:cNvPr id="2" name="Picture 1">
            <a:extLst>
              <a:ext uri="{FF2B5EF4-FFF2-40B4-BE49-F238E27FC236}">
                <a16:creationId xmlns:a16="http://schemas.microsoft.com/office/drawing/2014/main" id="{30D2CE09-7610-44B9-9E94-916A7B7A00CF}"/>
              </a:ext>
            </a:extLst>
          </p:cNvPr>
          <p:cNvPicPr>
            <a:picLocks noChangeAspect="1"/>
          </p:cNvPicPr>
          <p:nvPr/>
        </p:nvPicPr>
        <p:blipFill>
          <a:blip r:embed="rId2"/>
          <a:stretch>
            <a:fillRect/>
          </a:stretch>
        </p:blipFill>
        <p:spPr>
          <a:xfrm>
            <a:off x="878731" y="1294525"/>
            <a:ext cx="7078495" cy="4972682"/>
          </a:xfrm>
          <a:prstGeom prst="rect">
            <a:avLst/>
          </a:prstGeom>
        </p:spPr>
      </p:pic>
    </p:spTree>
    <p:extLst>
      <p:ext uri="{BB962C8B-B14F-4D97-AF65-F5344CB8AC3E}">
        <p14:creationId xmlns:p14="http://schemas.microsoft.com/office/powerpoint/2010/main" val="4077699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32</a:t>
            </a:fld>
            <a:endParaRPr lang="en-US"/>
          </a:p>
        </p:txBody>
      </p:sp>
      <p:sp>
        <p:nvSpPr>
          <p:cNvPr id="9" name="Rectangle 2">
            <a:extLst>
              <a:ext uri="{FF2B5EF4-FFF2-40B4-BE49-F238E27FC236}">
                <a16:creationId xmlns:a16="http://schemas.microsoft.com/office/drawing/2014/main" id="{ADC0C7EF-0D41-4EDD-A77C-5ECB003B911E}"/>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zh-CN" sz="3200" b="1" kern="0" dirty="0">
                <a:latin typeface="Times New Roman" panose="02020603050405020304" pitchFamily="18" charset="0"/>
                <a:cs typeface="Times New Roman" panose="02020603050405020304" pitchFamily="18" charset="0"/>
              </a:rPr>
              <a:t>Problems with </a:t>
            </a:r>
            <a:r>
              <a:rPr lang="en-US" altLang="en-US" sz="3200" b="1" kern="0" dirty="0">
                <a:latin typeface="Times New Roman" panose="02020603050405020304" pitchFamily="18" charset="0"/>
                <a:cs typeface="Times New Roman" panose="02020603050405020304" pitchFamily="18" charset="0"/>
              </a:rPr>
              <a:t>Histogram Equalization</a:t>
            </a:r>
          </a:p>
        </p:txBody>
      </p:sp>
      <p:pic>
        <p:nvPicPr>
          <p:cNvPr id="5" name="Picture 4">
            <a:extLst>
              <a:ext uri="{FF2B5EF4-FFF2-40B4-BE49-F238E27FC236}">
                <a16:creationId xmlns:a16="http://schemas.microsoft.com/office/drawing/2014/main" id="{44FF76A4-E7F8-4749-B012-32A1C39C75B2}"/>
              </a:ext>
            </a:extLst>
          </p:cNvPr>
          <p:cNvPicPr>
            <a:picLocks noChangeAspect="1"/>
          </p:cNvPicPr>
          <p:nvPr/>
        </p:nvPicPr>
        <p:blipFill>
          <a:blip r:embed="rId2"/>
          <a:stretch>
            <a:fillRect/>
          </a:stretch>
        </p:blipFill>
        <p:spPr>
          <a:xfrm>
            <a:off x="1291367" y="1142999"/>
            <a:ext cx="6664715" cy="5030821"/>
          </a:xfrm>
          <a:prstGeom prst="rect">
            <a:avLst/>
          </a:prstGeom>
        </p:spPr>
      </p:pic>
    </p:spTree>
    <p:extLst>
      <p:ext uri="{BB962C8B-B14F-4D97-AF65-F5344CB8AC3E}">
        <p14:creationId xmlns:p14="http://schemas.microsoft.com/office/powerpoint/2010/main" val="567293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33</a:t>
            </a:fld>
            <a:endParaRPr lang="en-US"/>
          </a:p>
        </p:txBody>
      </p:sp>
      <p:sp>
        <p:nvSpPr>
          <p:cNvPr id="4" name="Rectangle 2">
            <a:extLst>
              <a:ext uri="{FF2B5EF4-FFF2-40B4-BE49-F238E27FC236}">
                <a16:creationId xmlns:a16="http://schemas.microsoft.com/office/drawing/2014/main" id="{9707DAFF-7777-2A41-870E-21E2FD7BDE41}"/>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Specification</a:t>
            </a:r>
            <a:endParaRPr lang="en-US" altLang="en-US" sz="3200" b="1" kern="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07E1563-6980-3149-9829-D8AB94A7BBBB}"/>
              </a:ext>
            </a:extLst>
          </p:cNvPr>
          <p:cNvSpPr/>
          <p:nvPr/>
        </p:nvSpPr>
        <p:spPr>
          <a:xfrm>
            <a:off x="713508" y="1526969"/>
            <a:ext cx="8001000" cy="3939540"/>
          </a:xfrm>
          <a:prstGeom prst="rect">
            <a:avLst/>
          </a:prstGeom>
        </p:spPr>
        <p:txBody>
          <a:bodyPr wrap="square">
            <a:spAutoFit/>
          </a:bodyPr>
          <a:lstStyle/>
          <a:p>
            <a:pPr marL="342900" indent="-342900">
              <a:buFont typeface="Wingdings" pitchFamily="2" charset="2"/>
              <a:buChar char="q"/>
            </a:pPr>
            <a:r>
              <a:rPr lang="en-US" sz="2400" b="1" dirty="0">
                <a:latin typeface="Times New Roman" panose="02020603050405020304" pitchFamily="18" charset="0"/>
                <a:cs typeface="Times New Roman" panose="02020603050405020304" pitchFamily="18" charset="0"/>
              </a:rPr>
              <a:t>Histogram equalization method: </a:t>
            </a:r>
          </a:p>
          <a:p>
            <a:pPr marL="742950" lvl="1" indent="-285750">
              <a:buFont typeface="Wingdings" pitchFamily="2" charset="2"/>
              <a:buChar char="§"/>
            </a:pPr>
            <a:r>
              <a:rPr lang="en-US" sz="2000" dirty="0">
                <a:latin typeface="Times New Roman" panose="02020603050405020304" pitchFamily="18" charset="0"/>
                <a:cs typeface="Times New Roman" panose="02020603050405020304" pitchFamily="18" charset="0"/>
              </a:rPr>
              <a:t>Only generates one result: an image with approximately uniform histogram (without any flexibility) </a:t>
            </a:r>
          </a:p>
          <a:p>
            <a:pPr marL="742950" lvl="1" indent="-285750">
              <a:buFont typeface="Wingdings" pitchFamily="2" charset="2"/>
              <a:buChar char="§"/>
            </a:pPr>
            <a:r>
              <a:rPr lang="en-US" sz="2000" dirty="0">
                <a:latin typeface="Times New Roman" panose="02020603050405020304" pitchFamily="18" charset="0"/>
                <a:cs typeface="Times New Roman" panose="02020603050405020304" pitchFamily="18" charset="0"/>
              </a:rPr>
              <a:t>Enhancement may not be achieved as desired </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Histogram specification: </a:t>
            </a:r>
            <a:endParaRPr lang="en-US" b="1" dirty="0">
              <a:latin typeface="Times New Roman" panose="02020603050405020304" pitchFamily="18" charset="0"/>
              <a:cs typeface="Times New Roman" panose="02020603050405020304" pitchFamily="18" charset="0"/>
            </a:endParaRPr>
          </a:p>
          <a:p>
            <a:pPr marL="742950" lvl="1" indent="-285750">
              <a:buFont typeface="Wingdings" pitchFamily="2" charset="2"/>
              <a:buChar char="§"/>
            </a:pPr>
            <a:r>
              <a:rPr lang="en-US" sz="2000" dirty="0">
                <a:latin typeface="Times New Roman" panose="02020603050405020304" pitchFamily="18" charset="0"/>
                <a:cs typeface="Times New Roman" panose="02020603050405020304" pitchFamily="18" charset="0"/>
              </a:rPr>
              <a:t>Transform an image according to a specified gray-level histogram </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itchFamily="2" charset="2"/>
              <a:buChar char="q"/>
            </a:pPr>
            <a:r>
              <a:rPr lang="en-US" sz="2400" b="1" dirty="0">
                <a:latin typeface="Times New Roman" panose="02020603050405020304" pitchFamily="18" charset="0"/>
                <a:cs typeface="Times New Roman" panose="02020603050405020304" pitchFamily="18" charset="0"/>
              </a:rPr>
              <a:t> Includes </a:t>
            </a:r>
          </a:p>
          <a:p>
            <a:pPr marL="742950" lvl="1" indent="-285750">
              <a:buFont typeface="Wingdings" pitchFamily="2" charset="2"/>
              <a:buChar char="§"/>
            </a:pPr>
            <a:r>
              <a:rPr lang="en-US" sz="2000" dirty="0">
                <a:latin typeface="Times New Roman" panose="02020603050405020304" pitchFamily="18" charset="0"/>
                <a:cs typeface="Times New Roman" panose="02020603050405020304" pitchFamily="18" charset="0"/>
              </a:rPr>
              <a:t>Specify particular histogram shapes (</a:t>
            </a:r>
            <a:r>
              <a:rPr lang="en-US" sz="2000" dirty="0" err="1">
                <a:latin typeface="Times New Roman" panose="02020603050405020304" pitchFamily="18" charset="0"/>
                <a:cs typeface="Times New Roman" panose="02020603050405020304" pitchFamily="18" charset="0"/>
              </a:rPr>
              <a:t>pz</a:t>
            </a:r>
            <a:r>
              <a:rPr lang="en-US" sz="2000" dirty="0">
                <a:latin typeface="Times New Roman" panose="02020603050405020304" pitchFamily="18" charset="0"/>
                <a:cs typeface="Times New Roman" panose="02020603050405020304" pitchFamily="18" charset="0"/>
              </a:rPr>
              <a:t> (z)) capable of highlighting certain gray-level ranges </a:t>
            </a:r>
          </a:p>
          <a:p>
            <a:pPr marL="742950" lvl="1" indent="-285750">
              <a:buFont typeface="Wingdings" pitchFamily="2" charset="2"/>
              <a:buChar char="§"/>
            </a:pPr>
            <a:r>
              <a:rPr lang="en-US" sz="2000" dirty="0">
                <a:latin typeface="Times New Roman" panose="02020603050405020304" pitchFamily="18" charset="0"/>
                <a:cs typeface="Times New Roman" panose="02020603050405020304" pitchFamily="18" charset="0"/>
              </a:rPr>
              <a:t>Obtain the transformation function for transformation of r to z</a:t>
            </a:r>
          </a:p>
        </p:txBody>
      </p:sp>
    </p:spTree>
    <p:extLst>
      <p:ext uri="{BB962C8B-B14F-4D97-AF65-F5344CB8AC3E}">
        <p14:creationId xmlns:p14="http://schemas.microsoft.com/office/powerpoint/2010/main" val="4243335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34</a:t>
            </a:fld>
            <a:endParaRPr lang="en-US"/>
          </a:p>
        </p:txBody>
      </p:sp>
      <p:sp>
        <p:nvSpPr>
          <p:cNvPr id="4" name="Rectangle 2">
            <a:extLst>
              <a:ext uri="{FF2B5EF4-FFF2-40B4-BE49-F238E27FC236}">
                <a16:creationId xmlns:a16="http://schemas.microsoft.com/office/drawing/2014/main" id="{EF466BD5-C005-AB45-B061-138C9A26407D}"/>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Specification</a:t>
            </a:r>
            <a:endParaRPr lang="en-US" altLang="en-US" sz="3200" b="1" kern="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6AFFEB9-A3E8-2644-9925-05D0D3EC19C8}"/>
              </a:ext>
            </a:extLst>
          </p:cNvPr>
          <p:cNvPicPr>
            <a:picLocks noChangeAspect="1"/>
          </p:cNvPicPr>
          <p:nvPr/>
        </p:nvPicPr>
        <p:blipFill>
          <a:blip r:embed="rId2"/>
          <a:stretch>
            <a:fillRect/>
          </a:stretch>
        </p:blipFill>
        <p:spPr>
          <a:xfrm>
            <a:off x="543725" y="1071749"/>
            <a:ext cx="8045472" cy="4960917"/>
          </a:xfrm>
          <a:prstGeom prst="rect">
            <a:avLst/>
          </a:prstGeom>
        </p:spPr>
      </p:pic>
    </p:spTree>
    <p:extLst>
      <p:ext uri="{BB962C8B-B14F-4D97-AF65-F5344CB8AC3E}">
        <p14:creationId xmlns:p14="http://schemas.microsoft.com/office/powerpoint/2010/main" val="3116186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35</a:t>
            </a:fld>
            <a:endParaRPr lang="en-US"/>
          </a:p>
        </p:txBody>
      </p:sp>
      <p:sp>
        <p:nvSpPr>
          <p:cNvPr id="4" name="Rectangle 2">
            <a:extLst>
              <a:ext uri="{FF2B5EF4-FFF2-40B4-BE49-F238E27FC236}">
                <a16:creationId xmlns:a16="http://schemas.microsoft.com/office/drawing/2014/main" id="{EF466BD5-C005-AB45-B061-138C9A26407D}"/>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Specification</a:t>
            </a:r>
            <a:endParaRPr lang="en-US" altLang="en-US" sz="3200" b="1" kern="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39EE955-9F6C-684D-B6FE-8583C4E68F2B}"/>
              </a:ext>
            </a:extLst>
          </p:cNvPr>
          <p:cNvSpPr/>
          <p:nvPr/>
        </p:nvSpPr>
        <p:spPr>
          <a:xfrm>
            <a:off x="378956" y="1252546"/>
            <a:ext cx="8543241" cy="1015663"/>
          </a:xfrm>
          <a:prstGeom prst="rect">
            <a:avLst/>
          </a:prstGeom>
          <a:ln>
            <a:solidFill>
              <a:schemeClr val="accent1"/>
            </a:solidFill>
          </a:ln>
        </p:spPr>
        <p:txBody>
          <a:bodyPr wrap="square">
            <a:spAutoFit/>
          </a:bodyPr>
          <a:lstStyle/>
          <a:p>
            <a:r>
              <a:rPr lang="en-US" dirty="0"/>
              <a:t> </a:t>
            </a:r>
            <a:r>
              <a:rPr lang="en-US" sz="2000" dirty="0">
                <a:latin typeface="Times New Roman" panose="02020603050405020304" pitchFamily="18" charset="0"/>
                <a:cs typeface="Times New Roman" panose="02020603050405020304" pitchFamily="18" charset="0"/>
              </a:rPr>
              <a:t>Step</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 Equalize the levels of the original image </a:t>
            </a:r>
          </a:p>
          <a:p>
            <a:r>
              <a:rPr lang="en-US" sz="2000" dirty="0">
                <a:latin typeface="Times New Roman" panose="02020603050405020304" pitchFamily="18" charset="0"/>
                <a:cs typeface="Times New Roman" panose="02020603050405020304" pitchFamily="18" charset="0"/>
              </a:rPr>
              <a:t> Step 2: Specify the desired pdf and obtain the transformation function </a:t>
            </a:r>
          </a:p>
          <a:p>
            <a:r>
              <a:rPr lang="en-US" sz="2000" dirty="0">
                <a:latin typeface="Times New Roman" panose="02020603050405020304" pitchFamily="18" charset="0"/>
                <a:cs typeface="Times New Roman" panose="02020603050405020304" pitchFamily="18" charset="0"/>
              </a:rPr>
              <a:t> Step 3: Apply the inverse transformation function to the levels obtained in step 1</a:t>
            </a:r>
          </a:p>
        </p:txBody>
      </p:sp>
      <p:pic>
        <p:nvPicPr>
          <p:cNvPr id="5" name="Picture 4">
            <a:extLst>
              <a:ext uri="{FF2B5EF4-FFF2-40B4-BE49-F238E27FC236}">
                <a16:creationId xmlns:a16="http://schemas.microsoft.com/office/drawing/2014/main" id="{289662DB-02A6-374B-9F7B-AC9AAE62D858}"/>
              </a:ext>
            </a:extLst>
          </p:cNvPr>
          <p:cNvPicPr>
            <a:picLocks noChangeAspect="1"/>
          </p:cNvPicPr>
          <p:nvPr/>
        </p:nvPicPr>
        <p:blipFill>
          <a:blip r:embed="rId2"/>
          <a:stretch>
            <a:fillRect/>
          </a:stretch>
        </p:blipFill>
        <p:spPr>
          <a:xfrm>
            <a:off x="1434140" y="2303834"/>
            <a:ext cx="5890632" cy="3988016"/>
          </a:xfrm>
          <a:prstGeom prst="rect">
            <a:avLst/>
          </a:prstGeom>
        </p:spPr>
      </p:pic>
    </p:spTree>
    <p:extLst>
      <p:ext uri="{BB962C8B-B14F-4D97-AF65-F5344CB8AC3E}">
        <p14:creationId xmlns:p14="http://schemas.microsoft.com/office/powerpoint/2010/main" val="581670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36</a:t>
            </a:fld>
            <a:endParaRPr lang="en-US"/>
          </a:p>
        </p:txBody>
      </p:sp>
      <p:sp>
        <p:nvSpPr>
          <p:cNvPr id="4" name="Rectangle 2">
            <a:extLst>
              <a:ext uri="{FF2B5EF4-FFF2-40B4-BE49-F238E27FC236}">
                <a16:creationId xmlns:a16="http://schemas.microsoft.com/office/drawing/2014/main" id="{EF466BD5-C005-AB45-B061-138C9A26407D}"/>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sz="3200" b="1" dirty="0">
                <a:latin typeface="Times New Roman" panose="02020603050405020304" pitchFamily="18" charset="0"/>
                <a:cs typeface="Times New Roman" panose="02020603050405020304" pitchFamily="18" charset="0"/>
              </a:rPr>
              <a:t>Step 1: Perform Histogram Equalization</a:t>
            </a:r>
            <a:endParaRPr lang="en-US" altLang="en-US" sz="3200" b="1" kern="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2D707C-0574-1E41-BAF4-0E5C657E9CFC}"/>
              </a:ext>
            </a:extLst>
          </p:cNvPr>
          <p:cNvPicPr>
            <a:picLocks noChangeAspect="1"/>
          </p:cNvPicPr>
          <p:nvPr/>
        </p:nvPicPr>
        <p:blipFill>
          <a:blip r:embed="rId2"/>
          <a:stretch>
            <a:fillRect/>
          </a:stretch>
        </p:blipFill>
        <p:spPr>
          <a:xfrm>
            <a:off x="307706" y="1239137"/>
            <a:ext cx="8765044" cy="4900341"/>
          </a:xfrm>
          <a:prstGeom prst="rect">
            <a:avLst/>
          </a:prstGeom>
        </p:spPr>
      </p:pic>
    </p:spTree>
    <p:extLst>
      <p:ext uri="{BB962C8B-B14F-4D97-AF65-F5344CB8AC3E}">
        <p14:creationId xmlns:p14="http://schemas.microsoft.com/office/powerpoint/2010/main" val="3784114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37</a:t>
            </a:fld>
            <a:endParaRPr lang="en-US"/>
          </a:p>
        </p:txBody>
      </p:sp>
      <p:sp>
        <p:nvSpPr>
          <p:cNvPr id="4" name="Rectangle 2">
            <a:extLst>
              <a:ext uri="{FF2B5EF4-FFF2-40B4-BE49-F238E27FC236}">
                <a16:creationId xmlns:a16="http://schemas.microsoft.com/office/drawing/2014/main" id="{EF466BD5-C005-AB45-B061-138C9A26407D}"/>
              </a:ext>
            </a:extLst>
          </p:cNvPr>
          <p:cNvSpPr txBox="1">
            <a:spLocks noChangeArrowheads="1"/>
          </p:cNvSpPr>
          <p:nvPr/>
        </p:nvSpPr>
        <p:spPr bwMode="auto">
          <a:xfrm>
            <a:off x="378955" y="457200"/>
            <a:ext cx="888379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sz="3200" b="1" dirty="0">
                <a:latin typeface="Times New Roman" panose="02020603050405020304" pitchFamily="18" charset="0"/>
                <a:cs typeface="Times New Roman" panose="02020603050405020304" pitchFamily="18" charset="0"/>
              </a:rPr>
              <a:t>Step 2: Specify the Desired PDF and Get the CDF</a:t>
            </a:r>
            <a:endParaRPr lang="en-US" altLang="en-US" sz="3200" b="1" kern="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B57421A-7AAE-974B-BA24-7F2875ADDA1E}"/>
              </a:ext>
            </a:extLst>
          </p:cNvPr>
          <p:cNvPicPr>
            <a:picLocks noChangeAspect="1"/>
          </p:cNvPicPr>
          <p:nvPr/>
        </p:nvPicPr>
        <p:blipFill>
          <a:blip r:embed="rId2"/>
          <a:stretch>
            <a:fillRect/>
          </a:stretch>
        </p:blipFill>
        <p:spPr>
          <a:xfrm>
            <a:off x="1264193" y="1280160"/>
            <a:ext cx="7113319" cy="4848465"/>
          </a:xfrm>
          <a:prstGeom prst="rect">
            <a:avLst/>
          </a:prstGeom>
        </p:spPr>
      </p:pic>
    </p:spTree>
    <p:extLst>
      <p:ext uri="{BB962C8B-B14F-4D97-AF65-F5344CB8AC3E}">
        <p14:creationId xmlns:p14="http://schemas.microsoft.com/office/powerpoint/2010/main" val="1894499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38</a:t>
            </a:fld>
            <a:endParaRPr lang="en-US"/>
          </a:p>
        </p:txBody>
      </p:sp>
      <p:sp>
        <p:nvSpPr>
          <p:cNvPr id="4" name="Rectangle 2">
            <a:extLst>
              <a:ext uri="{FF2B5EF4-FFF2-40B4-BE49-F238E27FC236}">
                <a16:creationId xmlns:a16="http://schemas.microsoft.com/office/drawing/2014/main" id="{EF466BD5-C005-AB45-B061-138C9A26407D}"/>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sz="3200" b="1" dirty="0">
                <a:latin typeface="Times New Roman" panose="02020603050405020304" pitchFamily="18" charset="0"/>
                <a:cs typeface="Times New Roman" panose="02020603050405020304" pitchFamily="18" charset="0"/>
              </a:rPr>
              <a:t>Step 3: Apply the Inverse PDF</a:t>
            </a:r>
            <a:endParaRPr lang="en-US" altLang="en-US" sz="3200" b="1" kern="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5B0714E-71B4-B547-8F8E-CF42544F043D}"/>
              </a:ext>
            </a:extLst>
          </p:cNvPr>
          <p:cNvPicPr>
            <a:picLocks noChangeAspect="1"/>
          </p:cNvPicPr>
          <p:nvPr/>
        </p:nvPicPr>
        <p:blipFill>
          <a:blip r:embed="rId2"/>
          <a:stretch>
            <a:fillRect/>
          </a:stretch>
        </p:blipFill>
        <p:spPr>
          <a:xfrm>
            <a:off x="1024247" y="1132255"/>
            <a:ext cx="7617631" cy="5102290"/>
          </a:xfrm>
          <a:prstGeom prst="rect">
            <a:avLst/>
          </a:prstGeom>
        </p:spPr>
      </p:pic>
    </p:spTree>
    <p:extLst>
      <p:ext uri="{BB962C8B-B14F-4D97-AF65-F5344CB8AC3E}">
        <p14:creationId xmlns:p14="http://schemas.microsoft.com/office/powerpoint/2010/main" val="689463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39</a:t>
            </a:fld>
            <a:endParaRPr lang="en-US"/>
          </a:p>
        </p:txBody>
      </p:sp>
      <p:sp>
        <p:nvSpPr>
          <p:cNvPr id="4" name="Rectangle 2">
            <a:extLst>
              <a:ext uri="{FF2B5EF4-FFF2-40B4-BE49-F238E27FC236}">
                <a16:creationId xmlns:a16="http://schemas.microsoft.com/office/drawing/2014/main" id="{EF466BD5-C005-AB45-B061-138C9A26407D}"/>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Specification</a:t>
            </a:r>
            <a:endParaRPr lang="en-US" altLang="en-US" sz="3200" b="1" kern="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7E4DB26-AF35-5C49-A0E4-8A40BB85421B}"/>
              </a:ext>
            </a:extLst>
          </p:cNvPr>
          <p:cNvPicPr>
            <a:picLocks noChangeAspect="1"/>
          </p:cNvPicPr>
          <p:nvPr/>
        </p:nvPicPr>
        <p:blipFill>
          <a:blip r:embed="rId2"/>
          <a:stretch>
            <a:fillRect/>
          </a:stretch>
        </p:blipFill>
        <p:spPr>
          <a:xfrm>
            <a:off x="764044" y="1143000"/>
            <a:ext cx="7615912" cy="5029544"/>
          </a:xfrm>
          <a:prstGeom prst="rect">
            <a:avLst/>
          </a:prstGeom>
        </p:spPr>
      </p:pic>
    </p:spTree>
    <p:extLst>
      <p:ext uri="{BB962C8B-B14F-4D97-AF65-F5344CB8AC3E}">
        <p14:creationId xmlns:p14="http://schemas.microsoft.com/office/powerpoint/2010/main" val="72727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592" y="514597"/>
            <a:ext cx="8001000" cy="685800"/>
          </a:xfrm>
        </p:spPr>
        <p:txBody>
          <a:bodyPr/>
          <a:lstStyle/>
          <a:p>
            <a:r>
              <a:rPr lang="en-US" sz="3200" b="1" dirty="0">
                <a:latin typeface="Times New Roman" panose="02020603050405020304" pitchFamily="18" charset="0"/>
                <a:cs typeface="Times New Roman" panose="02020603050405020304" pitchFamily="18" charset="0"/>
              </a:rPr>
              <a:t>Image negative</a:t>
            </a:r>
          </a:p>
        </p:txBody>
      </p:sp>
      <p:sp>
        <p:nvSpPr>
          <p:cNvPr id="3" name="Content Placeholder 2"/>
          <p:cNvSpPr>
            <a:spLocks noGrp="1"/>
          </p:cNvSpPr>
          <p:nvPr>
            <p:ph idx="1"/>
          </p:nvPr>
        </p:nvSpPr>
        <p:spPr/>
        <p:txBody>
          <a:bodyPr/>
          <a:lstStyle/>
          <a:p>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6946900" cy="356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5"/>
          <p:cNvSpPr>
            <a:spLocks noChangeArrowheads="1"/>
          </p:cNvSpPr>
          <p:nvPr/>
        </p:nvSpPr>
        <p:spPr bwMode="auto">
          <a:xfrm>
            <a:off x="2209800" y="5334000"/>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400" dirty="0">
                <a:latin typeface="Times New Roman" panose="02020603050405020304" pitchFamily="18" charset="0"/>
                <a:cs typeface="Times New Roman" panose="02020603050405020304" pitchFamily="18" charset="0"/>
              </a:rPr>
              <a:t>Image Negative:      s = L – 1 – r</a:t>
            </a:r>
          </a:p>
        </p:txBody>
      </p:sp>
      <p:sp>
        <p:nvSpPr>
          <p:cNvPr id="5" name="Slide Number Placeholder 4">
            <a:extLst>
              <a:ext uri="{FF2B5EF4-FFF2-40B4-BE49-F238E27FC236}">
                <a16:creationId xmlns:a16="http://schemas.microsoft.com/office/drawing/2014/main" id="{F12A2A79-D267-064F-8E86-97476E217B59}"/>
              </a:ext>
            </a:extLst>
          </p:cNvPr>
          <p:cNvSpPr>
            <a:spLocks noGrp="1"/>
          </p:cNvSpPr>
          <p:nvPr>
            <p:ph type="sldNum" sz="quarter" idx="11"/>
          </p:nvPr>
        </p:nvSpPr>
        <p:spPr/>
        <p:txBody>
          <a:bodyPr/>
          <a:lstStyle/>
          <a:p>
            <a:fld id="{417DDD1A-043C-214E-AFBF-7C13B4723BDF}" type="slidenum">
              <a:rPr lang="en-US" smtClean="0"/>
              <a:t>4</a:t>
            </a:fld>
            <a:endParaRPr lang="en-US"/>
          </a:p>
        </p:txBody>
      </p:sp>
    </p:spTree>
    <p:extLst>
      <p:ext uri="{BB962C8B-B14F-4D97-AF65-F5344CB8AC3E}">
        <p14:creationId xmlns:p14="http://schemas.microsoft.com/office/powerpoint/2010/main" val="967553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40</a:t>
            </a:fld>
            <a:endParaRPr lang="en-US"/>
          </a:p>
        </p:txBody>
      </p:sp>
      <p:sp>
        <p:nvSpPr>
          <p:cNvPr id="4" name="Rectangle 2">
            <a:extLst>
              <a:ext uri="{FF2B5EF4-FFF2-40B4-BE49-F238E27FC236}">
                <a16:creationId xmlns:a16="http://schemas.microsoft.com/office/drawing/2014/main" id="{EF466BD5-C005-AB45-B061-138C9A26407D}"/>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Specification</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Example</a:t>
            </a:r>
            <a:endParaRPr lang="en-US" altLang="en-US" sz="3200" b="1" kern="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C0A0A96-BC50-564B-8D12-A0F24DD2D217}"/>
              </a:ext>
            </a:extLst>
          </p:cNvPr>
          <p:cNvPicPr>
            <a:picLocks noChangeAspect="1"/>
          </p:cNvPicPr>
          <p:nvPr/>
        </p:nvPicPr>
        <p:blipFill>
          <a:blip r:embed="rId2"/>
          <a:stretch>
            <a:fillRect/>
          </a:stretch>
        </p:blipFill>
        <p:spPr>
          <a:xfrm>
            <a:off x="0" y="1126019"/>
            <a:ext cx="9144000" cy="4653461"/>
          </a:xfrm>
          <a:prstGeom prst="rect">
            <a:avLst/>
          </a:prstGeom>
        </p:spPr>
      </p:pic>
    </p:spTree>
    <p:extLst>
      <p:ext uri="{BB962C8B-B14F-4D97-AF65-F5344CB8AC3E}">
        <p14:creationId xmlns:p14="http://schemas.microsoft.com/office/powerpoint/2010/main" val="3623766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41</a:t>
            </a:fld>
            <a:endParaRPr lang="en-US"/>
          </a:p>
        </p:txBody>
      </p:sp>
      <p:pic>
        <p:nvPicPr>
          <p:cNvPr id="2" name="Picture 1">
            <a:extLst>
              <a:ext uri="{FF2B5EF4-FFF2-40B4-BE49-F238E27FC236}">
                <a16:creationId xmlns:a16="http://schemas.microsoft.com/office/drawing/2014/main" id="{8AF28D11-0AD3-CD4A-B5EA-1A1A1CE2FE72}"/>
              </a:ext>
            </a:extLst>
          </p:cNvPr>
          <p:cNvPicPr>
            <a:picLocks noChangeAspect="1"/>
          </p:cNvPicPr>
          <p:nvPr/>
        </p:nvPicPr>
        <p:blipFill>
          <a:blip r:embed="rId2"/>
          <a:stretch>
            <a:fillRect/>
          </a:stretch>
        </p:blipFill>
        <p:spPr>
          <a:xfrm>
            <a:off x="2396963" y="320040"/>
            <a:ext cx="4813024" cy="5910349"/>
          </a:xfrm>
          <a:prstGeom prst="rect">
            <a:avLst/>
          </a:prstGeom>
        </p:spPr>
      </p:pic>
    </p:spTree>
    <p:extLst>
      <p:ext uri="{BB962C8B-B14F-4D97-AF65-F5344CB8AC3E}">
        <p14:creationId xmlns:p14="http://schemas.microsoft.com/office/powerpoint/2010/main" val="519920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42</a:t>
            </a:fld>
            <a:endParaRPr lang="en-US"/>
          </a:p>
        </p:txBody>
      </p:sp>
      <p:sp>
        <p:nvSpPr>
          <p:cNvPr id="4" name="Rectangle 2">
            <a:extLst>
              <a:ext uri="{FF2B5EF4-FFF2-40B4-BE49-F238E27FC236}">
                <a16:creationId xmlns:a16="http://schemas.microsoft.com/office/drawing/2014/main" id="{EF466BD5-C005-AB45-B061-138C9A26407D}"/>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Specification</a:t>
            </a:r>
            <a:endParaRPr lang="en-US" altLang="en-US" sz="3200" b="1" kern="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A2A8B32-C34B-A94E-862B-3C0CA107CB49}"/>
              </a:ext>
            </a:extLst>
          </p:cNvPr>
          <p:cNvSpPr/>
          <p:nvPr/>
        </p:nvSpPr>
        <p:spPr>
          <a:xfrm>
            <a:off x="448293" y="1653639"/>
            <a:ext cx="8390907" cy="3046988"/>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Issues with Histogram specification/matching: </a:t>
            </a:r>
          </a:p>
          <a:p>
            <a:endParaRPr lang="en-US" sz="24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No rule for specifying an optimal histogram</a:t>
            </a:r>
          </a:p>
          <a:p>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Each given enhancement task needs to be analyzed on a case-by-case basis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 Histogram specification is somehow a trial-and-error process</a:t>
            </a:r>
          </a:p>
        </p:txBody>
      </p:sp>
    </p:spTree>
    <p:extLst>
      <p:ext uri="{BB962C8B-B14F-4D97-AF65-F5344CB8AC3E}">
        <p14:creationId xmlns:p14="http://schemas.microsoft.com/office/powerpoint/2010/main" val="1404800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43</a:t>
            </a:fld>
            <a:endParaRPr lang="en-US"/>
          </a:p>
        </p:txBody>
      </p:sp>
      <p:sp>
        <p:nvSpPr>
          <p:cNvPr id="4" name="Rectangle 2">
            <a:extLst>
              <a:ext uri="{FF2B5EF4-FFF2-40B4-BE49-F238E27FC236}">
                <a16:creationId xmlns:a16="http://schemas.microsoft.com/office/drawing/2014/main" id="{EF466BD5-C005-AB45-B061-138C9A26407D}"/>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zh-CN" sz="3200" b="1" kern="0" dirty="0">
                <a:latin typeface="Times New Roman" panose="02020603050405020304" pitchFamily="18" charset="0"/>
                <a:cs typeface="Times New Roman" panose="02020603050405020304" pitchFamily="18" charset="0"/>
              </a:rPr>
              <a:t>Local</a:t>
            </a:r>
            <a:r>
              <a:rPr lang="zh-CN" altLang="en-US" sz="3200" b="1" kern="0" dirty="0">
                <a:latin typeface="Times New Roman" panose="02020603050405020304" pitchFamily="18" charset="0"/>
                <a:cs typeface="Times New Roman" panose="02020603050405020304" pitchFamily="18" charset="0"/>
              </a:rPr>
              <a:t> </a:t>
            </a:r>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Processing</a:t>
            </a:r>
            <a:endParaRPr lang="en-US" altLang="en-US" sz="3200" b="1" kern="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7D5948F2-2ABE-C243-8F1D-0BF912B3FD3D}"/>
              </a:ext>
            </a:extLst>
          </p:cNvPr>
          <p:cNvSpPr/>
          <p:nvPr/>
        </p:nvSpPr>
        <p:spPr>
          <a:xfrm>
            <a:off x="545737" y="1554448"/>
            <a:ext cx="8396382" cy="3908762"/>
          </a:xfrm>
          <a:prstGeom prst="rect">
            <a:avLst/>
          </a:prstGeom>
        </p:spPr>
        <p:txBody>
          <a:bodyPr wrap="square">
            <a:spAutoFit/>
          </a:bodyPr>
          <a:lstStyle/>
          <a:p>
            <a:pPr marL="342900" indent="-342900">
              <a:buFont typeface="Wingdings" pitchFamily="2" charset="2"/>
              <a:buChar char="q"/>
            </a:pPr>
            <a:r>
              <a:rPr lang="en-US" sz="2400" dirty="0">
                <a:solidFill>
                  <a:srgbClr val="000000"/>
                </a:solidFill>
                <a:latin typeface="Times New Roman" panose="02020603050405020304" pitchFamily="18" charset="0"/>
                <a:cs typeface="Times New Roman" panose="02020603050405020304" pitchFamily="18" charset="0"/>
              </a:rPr>
              <a:t>The histogram processing methods mentioned up to now are global transformation where:</a:t>
            </a:r>
          </a:p>
          <a:p>
            <a:r>
              <a:rPr lang="en-US" sz="2400" dirty="0">
                <a:solidFill>
                  <a:srgbClr val="000000"/>
                </a:solidFill>
                <a:latin typeface="Times New Roman" panose="02020603050405020304" pitchFamily="18" charset="0"/>
                <a:cs typeface="Times New Roman" panose="02020603050405020304" pitchFamily="18" charset="0"/>
              </a:rPr>
              <a:t> </a:t>
            </a:r>
          </a:p>
          <a:p>
            <a:pPr marL="800100" lvl="1" indent="-342900">
              <a:buFont typeface="Wingdings" pitchFamily="2" charset="2"/>
              <a:buChar char="§"/>
            </a:pPr>
            <a:r>
              <a:rPr lang="en-US" sz="2200" i="1" dirty="0">
                <a:solidFill>
                  <a:srgbClr val="000000"/>
                </a:solidFill>
                <a:latin typeface="Times New Roman" panose="02020603050405020304" pitchFamily="18" charset="0"/>
                <a:cs typeface="Times New Roman" panose="02020603050405020304" pitchFamily="18" charset="0"/>
              </a:rPr>
              <a:t> Function is designed according to the gray-level distribution over an entire image </a:t>
            </a:r>
          </a:p>
          <a:p>
            <a:endParaRPr lang="en-US" sz="2200" i="1" dirty="0">
              <a:solidFill>
                <a:srgbClr val="000000"/>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
            </a:pPr>
            <a:r>
              <a:rPr lang="en-US" sz="2200" i="1" dirty="0">
                <a:solidFill>
                  <a:srgbClr val="000000"/>
                </a:solidFill>
                <a:latin typeface="Times New Roman" panose="02020603050405020304" pitchFamily="18" charset="0"/>
                <a:cs typeface="Times New Roman" panose="02020603050405020304" pitchFamily="18" charset="0"/>
              </a:rPr>
              <a:t>Global transformation methods may not be suitable for enhancing details over small areas</a:t>
            </a:r>
          </a:p>
          <a:p>
            <a:r>
              <a:rPr lang="en-US" sz="2200" i="1" dirty="0">
                <a:solidFill>
                  <a:srgbClr val="000000"/>
                </a:solidFill>
                <a:latin typeface="Times New Roman" panose="02020603050405020304" pitchFamily="18" charset="0"/>
                <a:cs typeface="Times New Roman" panose="02020603050405020304" pitchFamily="18" charset="0"/>
              </a:rPr>
              <a:t> </a:t>
            </a:r>
          </a:p>
          <a:p>
            <a:pPr marL="800100" lvl="1" indent="-342900">
              <a:buFont typeface="Wingdings" pitchFamily="2" charset="2"/>
              <a:buChar char="§"/>
            </a:pPr>
            <a:r>
              <a:rPr lang="en-US" sz="2200" i="1" dirty="0">
                <a:solidFill>
                  <a:srgbClr val="000000"/>
                </a:solidFill>
                <a:latin typeface="Times New Roman" panose="02020603050405020304" pitchFamily="18" charset="0"/>
                <a:cs typeface="Times New Roman" panose="02020603050405020304" pitchFamily="18" charset="0"/>
              </a:rPr>
              <a:t>Where number of pixels in these small areas may have negligible influence on designing the global transformation function</a:t>
            </a:r>
            <a:endParaRPr lang="en-US" sz="2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251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44</a:t>
            </a:fld>
            <a:endParaRPr lang="en-US"/>
          </a:p>
        </p:txBody>
      </p:sp>
      <p:sp>
        <p:nvSpPr>
          <p:cNvPr id="4" name="Rectangle 2">
            <a:extLst>
              <a:ext uri="{FF2B5EF4-FFF2-40B4-BE49-F238E27FC236}">
                <a16:creationId xmlns:a16="http://schemas.microsoft.com/office/drawing/2014/main" id="{EF466BD5-C005-AB45-B061-138C9A26407D}"/>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zh-CN" sz="3200" b="1" kern="0" dirty="0">
                <a:latin typeface="Times New Roman" panose="02020603050405020304" pitchFamily="18" charset="0"/>
                <a:cs typeface="Times New Roman" panose="02020603050405020304" pitchFamily="18" charset="0"/>
              </a:rPr>
              <a:t>Local</a:t>
            </a:r>
            <a:r>
              <a:rPr lang="zh-CN" altLang="en-US" sz="3200" b="1" kern="0" dirty="0">
                <a:latin typeface="Times New Roman" panose="02020603050405020304" pitchFamily="18" charset="0"/>
                <a:cs typeface="Times New Roman" panose="02020603050405020304" pitchFamily="18" charset="0"/>
              </a:rPr>
              <a:t> </a:t>
            </a:r>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Processing</a:t>
            </a:r>
            <a:endParaRPr lang="en-US" altLang="en-US" sz="3200" b="1" kern="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8FA5715-6EB0-1A45-AB21-5026F41E299B}"/>
              </a:ext>
            </a:extLst>
          </p:cNvPr>
          <p:cNvSpPr/>
          <p:nvPr/>
        </p:nvSpPr>
        <p:spPr>
          <a:xfrm>
            <a:off x="860962" y="1439563"/>
            <a:ext cx="8001000" cy="4231928"/>
          </a:xfrm>
          <a:prstGeom prst="rect">
            <a:avLst/>
          </a:prstGeom>
        </p:spPr>
        <p:txBody>
          <a:bodyPr wrap="square">
            <a:spAutoFit/>
          </a:bodyPr>
          <a:lstStyle/>
          <a:p>
            <a:pPr marL="285750" indent="-285750">
              <a:buFont typeface="Wingdings" pitchFamily="2" charset="2"/>
              <a:buChar char="q"/>
            </a:pPr>
            <a:r>
              <a:rPr lang="en-US" sz="2400" dirty="0">
                <a:latin typeface="Times New Roman" panose="02020603050405020304" pitchFamily="18" charset="0"/>
                <a:cs typeface="Times New Roman" panose="02020603050405020304" pitchFamily="18" charset="0"/>
              </a:rPr>
              <a:t>To enhance details over small areas in an image</a:t>
            </a:r>
          </a:p>
          <a:p>
            <a:endParaRPr lang="en-US" sz="2400" dirty="0">
              <a:latin typeface="Times New Roman" panose="02020603050405020304" pitchFamily="18" charset="0"/>
              <a:cs typeface="Times New Roman" panose="02020603050405020304" pitchFamily="18" charset="0"/>
            </a:endParaRPr>
          </a:p>
          <a:p>
            <a:pPr marL="285750" indent="-285750">
              <a:spcBef>
                <a:spcPts val="600"/>
              </a:spcBef>
              <a:spcAft>
                <a:spcPts val="600"/>
              </a:spcAft>
              <a:buFont typeface="Wingdings" pitchFamily="2" charset="2"/>
              <a:buChar char="q"/>
            </a:pPr>
            <a:r>
              <a:rPr lang="en-US" sz="2400" dirty="0">
                <a:latin typeface="Times New Roman" panose="02020603050405020304" pitchFamily="18" charset="0"/>
                <a:cs typeface="Times New Roman" panose="02020603050405020304" pitchFamily="18" charset="0"/>
              </a:rPr>
              <a:t>Procedure </a:t>
            </a:r>
          </a:p>
          <a:p>
            <a:pPr marL="742950" lvl="1" indent="-285750">
              <a:spcBef>
                <a:spcPts val="600"/>
              </a:spcBef>
              <a:spcAft>
                <a:spcPts val="600"/>
              </a:spcAft>
              <a:buFont typeface="Wingdings" pitchFamily="2" charset="2"/>
              <a:buChar char="v"/>
            </a:pPr>
            <a:r>
              <a:rPr lang="en-US" sz="2200" dirty="0">
                <a:latin typeface="Times New Roman" panose="02020603050405020304" pitchFamily="18" charset="0"/>
                <a:cs typeface="Times New Roman" panose="02020603050405020304" pitchFamily="18" charset="0"/>
              </a:rPr>
              <a:t> Define a neighborhood (e.g. N8) 	</a:t>
            </a:r>
          </a:p>
          <a:p>
            <a:pPr marL="742950" lvl="1" indent="-285750">
              <a:spcBef>
                <a:spcPts val="600"/>
              </a:spcBef>
              <a:spcAft>
                <a:spcPts val="600"/>
              </a:spcAft>
              <a:buFont typeface="Wingdings" pitchFamily="2" charset="2"/>
              <a:buChar char="v"/>
            </a:pPr>
            <a:r>
              <a:rPr lang="zh-CN" alt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Move it from pixel to pixel. </a:t>
            </a:r>
          </a:p>
          <a:p>
            <a:pPr marL="742950" lvl="1" indent="-285750">
              <a:spcBef>
                <a:spcPts val="600"/>
              </a:spcBef>
              <a:spcAft>
                <a:spcPts val="600"/>
              </a:spcAft>
              <a:buFont typeface="Wingdings" pitchFamily="2" charset="2"/>
              <a:buChar char="v"/>
            </a:pPr>
            <a:r>
              <a:rPr lang="en-US" sz="2200" dirty="0">
                <a:latin typeface="Times New Roman" panose="02020603050405020304" pitchFamily="18" charset="0"/>
                <a:cs typeface="Times New Roman" panose="02020603050405020304" pitchFamily="18" charset="0"/>
              </a:rPr>
              <a:t> For every pixel </a:t>
            </a:r>
          </a:p>
          <a:p>
            <a:pPr>
              <a:spcBef>
                <a:spcPts val="600"/>
              </a:spcBef>
              <a:spcAft>
                <a:spcPts val="600"/>
              </a:spcAft>
            </a:pPr>
            <a:r>
              <a:rPr lang="en-US"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Histogram computed for the neighborhood </a:t>
            </a:r>
          </a:p>
          <a:p>
            <a:pPr>
              <a:spcBef>
                <a:spcPts val="600"/>
              </a:spcBef>
              <a:spcAft>
                <a:spcPts val="600"/>
              </a:spcAft>
            </a:pPr>
            <a:r>
              <a:rPr lang="en-US"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Transfer function computed for HE or H Spec </a:t>
            </a:r>
          </a:p>
          <a:p>
            <a:pPr>
              <a:spcBef>
                <a:spcPts val="600"/>
              </a:spcBef>
              <a:spcAft>
                <a:spcPts val="600"/>
              </a:spcAft>
            </a:pPr>
            <a:r>
              <a:rPr lang="en-US"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Applied on Centre Pixel</a:t>
            </a:r>
          </a:p>
        </p:txBody>
      </p:sp>
    </p:spTree>
    <p:extLst>
      <p:ext uri="{BB962C8B-B14F-4D97-AF65-F5344CB8AC3E}">
        <p14:creationId xmlns:p14="http://schemas.microsoft.com/office/powerpoint/2010/main" val="3746951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45</a:t>
            </a:fld>
            <a:endParaRPr lang="en-US"/>
          </a:p>
        </p:txBody>
      </p:sp>
      <p:sp>
        <p:nvSpPr>
          <p:cNvPr id="5" name="Rectangle 2">
            <a:extLst>
              <a:ext uri="{FF2B5EF4-FFF2-40B4-BE49-F238E27FC236}">
                <a16:creationId xmlns:a16="http://schemas.microsoft.com/office/drawing/2014/main" id="{3C4B8143-587D-194D-87C3-94260A848A7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Application</a:t>
            </a:r>
            <a:endParaRPr lang="en-US" altLang="en-US" sz="3200" b="1" kern="0" dirty="0">
              <a:latin typeface="Times New Roman" panose="02020603050405020304" pitchFamily="18" charset="0"/>
              <a:cs typeface="Times New Roman" panose="02020603050405020304" pitchFamily="18" charset="0"/>
            </a:endParaRPr>
          </a:p>
        </p:txBody>
      </p:sp>
      <p:pic>
        <p:nvPicPr>
          <p:cNvPr id="6" name="Content Placeholder 2">
            <a:extLst>
              <a:ext uri="{FF2B5EF4-FFF2-40B4-BE49-F238E27FC236}">
                <a16:creationId xmlns:a16="http://schemas.microsoft.com/office/drawing/2014/main" id="{BD6B8274-311B-8C48-A06F-50EF75A620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4001" y="1533525"/>
            <a:ext cx="6155998" cy="4351338"/>
          </a:xfrm>
        </p:spPr>
      </p:pic>
    </p:spTree>
    <p:extLst>
      <p:ext uri="{BB962C8B-B14F-4D97-AF65-F5344CB8AC3E}">
        <p14:creationId xmlns:p14="http://schemas.microsoft.com/office/powerpoint/2010/main" val="695029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46</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Application</a:t>
            </a:r>
            <a:endParaRPr lang="en-US" altLang="en-US" sz="3200" b="1" kern="0" dirty="0">
              <a:latin typeface="Times New Roman" panose="02020603050405020304" pitchFamily="18" charset="0"/>
              <a:cs typeface="Times New Roman" panose="02020603050405020304" pitchFamily="18" charset="0"/>
            </a:endParaRPr>
          </a:p>
        </p:txBody>
      </p:sp>
      <p:pic>
        <p:nvPicPr>
          <p:cNvPr id="5" name="Content Placeholder 2">
            <a:extLst>
              <a:ext uri="{FF2B5EF4-FFF2-40B4-BE49-F238E27FC236}">
                <a16:creationId xmlns:a16="http://schemas.microsoft.com/office/drawing/2014/main" id="{1594C2AE-025F-3547-BE8E-F96E4408DE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2781" y="1330325"/>
            <a:ext cx="5810737" cy="4351338"/>
          </a:xfrm>
        </p:spPr>
      </p:pic>
    </p:spTree>
    <p:extLst>
      <p:ext uri="{BB962C8B-B14F-4D97-AF65-F5344CB8AC3E}">
        <p14:creationId xmlns:p14="http://schemas.microsoft.com/office/powerpoint/2010/main" val="2415187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164" y="1495425"/>
            <a:ext cx="5916372" cy="4351338"/>
          </a:xfrm>
        </p:spPr>
      </p:pic>
      <p:sp>
        <p:nvSpPr>
          <p:cNvPr id="5" name="Rectangle 2">
            <a:extLst>
              <a:ext uri="{FF2B5EF4-FFF2-40B4-BE49-F238E27FC236}">
                <a16:creationId xmlns:a16="http://schemas.microsoft.com/office/drawing/2014/main" id="{23C668C3-1007-2343-96D1-01F5532657DD}"/>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Application</a:t>
            </a:r>
            <a:endParaRPr lang="en-US" altLang="en-US" sz="3200" b="1"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4823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48</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Application</a:t>
            </a:r>
            <a:endParaRPr lang="en-US" altLang="en-US" sz="3200" b="1" kern="0" dirty="0">
              <a:latin typeface="Times New Roman" panose="02020603050405020304" pitchFamily="18" charset="0"/>
              <a:cs typeface="Times New Roman" panose="02020603050405020304" pitchFamily="18" charset="0"/>
            </a:endParaRPr>
          </a:p>
        </p:txBody>
      </p:sp>
      <p:pic>
        <p:nvPicPr>
          <p:cNvPr id="9" name="Content Placeholder 2">
            <a:extLst>
              <a:ext uri="{FF2B5EF4-FFF2-40B4-BE49-F238E27FC236}">
                <a16:creationId xmlns:a16="http://schemas.microsoft.com/office/drawing/2014/main" id="{519DAEB0-5925-9340-B8D1-BC1B4423E7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433" y="1457325"/>
            <a:ext cx="5270634" cy="4351338"/>
          </a:xfrm>
        </p:spPr>
      </p:pic>
    </p:spTree>
    <p:extLst>
      <p:ext uri="{BB962C8B-B14F-4D97-AF65-F5344CB8AC3E}">
        <p14:creationId xmlns:p14="http://schemas.microsoft.com/office/powerpoint/2010/main" val="1554477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49</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Application</a:t>
            </a:r>
            <a:endParaRPr lang="en-US" altLang="en-US" sz="3200" b="1" kern="0" dirty="0">
              <a:latin typeface="Times New Roman" panose="02020603050405020304" pitchFamily="18" charset="0"/>
              <a:cs typeface="Times New Roman" panose="02020603050405020304" pitchFamily="18" charset="0"/>
            </a:endParaRPr>
          </a:p>
        </p:txBody>
      </p:sp>
      <p:pic>
        <p:nvPicPr>
          <p:cNvPr id="5" name="Content Placeholder 2">
            <a:extLst>
              <a:ext uri="{FF2B5EF4-FFF2-40B4-BE49-F238E27FC236}">
                <a16:creationId xmlns:a16="http://schemas.microsoft.com/office/drawing/2014/main" id="{2D7C9D8A-636F-634D-B2F5-2681BFC454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429" y="1419225"/>
            <a:ext cx="6401141" cy="4351338"/>
          </a:xfrm>
        </p:spPr>
      </p:pic>
    </p:spTree>
    <p:extLst>
      <p:ext uri="{BB962C8B-B14F-4D97-AF65-F5344CB8AC3E}">
        <p14:creationId xmlns:p14="http://schemas.microsoft.com/office/powerpoint/2010/main" val="3444001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905000" y="5621192"/>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400" dirty="0">
                <a:latin typeface="Times New Roman" panose="02020603050405020304" pitchFamily="18" charset="0"/>
                <a:cs typeface="Times New Roman" panose="02020603050405020304" pitchFamily="18" charset="0"/>
              </a:rPr>
              <a:t>Image Negative:      s = L – 1 – r</a:t>
            </a:r>
          </a:p>
        </p:txBody>
      </p:sp>
      <p:sp>
        <p:nvSpPr>
          <p:cNvPr id="3" name="Slide Number Placeholder 2">
            <a:extLst>
              <a:ext uri="{FF2B5EF4-FFF2-40B4-BE49-F238E27FC236}">
                <a16:creationId xmlns:a16="http://schemas.microsoft.com/office/drawing/2014/main" id="{67ACF05C-92AD-5748-B9A2-025CF8674723}"/>
              </a:ext>
            </a:extLst>
          </p:cNvPr>
          <p:cNvSpPr>
            <a:spLocks noGrp="1"/>
          </p:cNvSpPr>
          <p:nvPr>
            <p:ph type="sldNum" sz="quarter" idx="11"/>
          </p:nvPr>
        </p:nvSpPr>
        <p:spPr/>
        <p:txBody>
          <a:bodyPr/>
          <a:lstStyle/>
          <a:p>
            <a:fld id="{417DDD1A-043C-214E-AFBF-7C13B4723BDF}" type="slidenum">
              <a:rPr lang="en-US" smtClean="0"/>
              <a:t>5</a:t>
            </a:fld>
            <a:endParaRPr lang="en-US"/>
          </a:p>
        </p:txBody>
      </p:sp>
      <p:sp>
        <p:nvSpPr>
          <p:cNvPr id="7" name="Title 1">
            <a:extLst>
              <a:ext uri="{FF2B5EF4-FFF2-40B4-BE49-F238E27FC236}">
                <a16:creationId xmlns:a16="http://schemas.microsoft.com/office/drawing/2014/main" id="{D5223E68-89AA-DD4A-9584-B15CB0A9FBB7}"/>
              </a:ext>
            </a:extLst>
          </p:cNvPr>
          <p:cNvSpPr>
            <a:spLocks noGrp="1"/>
          </p:cNvSpPr>
          <p:nvPr>
            <p:ph type="title"/>
          </p:nvPr>
        </p:nvSpPr>
        <p:spPr>
          <a:xfrm>
            <a:off x="324592" y="514597"/>
            <a:ext cx="8001000" cy="685800"/>
          </a:xfrm>
        </p:spPr>
        <p:txBody>
          <a:bodyPr/>
          <a:lstStyle/>
          <a:p>
            <a:r>
              <a:rPr lang="en-US" sz="3200" b="1" dirty="0">
                <a:latin typeface="Times New Roman" panose="02020603050405020304" pitchFamily="18" charset="0"/>
                <a:cs typeface="Times New Roman" panose="02020603050405020304" pitchFamily="18" charset="0"/>
              </a:rPr>
              <a:t>Image negative</a:t>
            </a:r>
          </a:p>
        </p:txBody>
      </p:sp>
      <p:pic>
        <p:nvPicPr>
          <p:cNvPr id="10" name="Picture 9">
            <a:extLst>
              <a:ext uri="{FF2B5EF4-FFF2-40B4-BE49-F238E27FC236}">
                <a16:creationId xmlns:a16="http://schemas.microsoft.com/office/drawing/2014/main" id="{65E2D13A-5AF0-084D-B5D1-B777232F2B20}"/>
              </a:ext>
            </a:extLst>
          </p:cNvPr>
          <p:cNvPicPr>
            <a:picLocks noChangeAspect="1"/>
          </p:cNvPicPr>
          <p:nvPr/>
        </p:nvPicPr>
        <p:blipFill>
          <a:blip r:embed="rId2"/>
          <a:stretch>
            <a:fillRect/>
          </a:stretch>
        </p:blipFill>
        <p:spPr>
          <a:xfrm>
            <a:off x="4734296" y="1200396"/>
            <a:ext cx="2372932" cy="4313095"/>
          </a:xfrm>
          <a:prstGeom prst="rect">
            <a:avLst/>
          </a:prstGeom>
        </p:spPr>
      </p:pic>
      <p:pic>
        <p:nvPicPr>
          <p:cNvPr id="11" name="Picture 10">
            <a:extLst>
              <a:ext uri="{FF2B5EF4-FFF2-40B4-BE49-F238E27FC236}">
                <a16:creationId xmlns:a16="http://schemas.microsoft.com/office/drawing/2014/main" id="{5DFB5400-A489-2949-B5DA-E5DD7C213011}"/>
              </a:ext>
            </a:extLst>
          </p:cNvPr>
          <p:cNvPicPr>
            <a:picLocks noChangeAspect="1"/>
          </p:cNvPicPr>
          <p:nvPr/>
        </p:nvPicPr>
        <p:blipFill>
          <a:blip r:embed="rId3"/>
          <a:stretch>
            <a:fillRect/>
          </a:stretch>
        </p:blipFill>
        <p:spPr>
          <a:xfrm>
            <a:off x="1594263" y="1965202"/>
            <a:ext cx="2721594" cy="2744659"/>
          </a:xfrm>
          <a:prstGeom prst="rect">
            <a:avLst/>
          </a:prstGeom>
        </p:spPr>
      </p:pic>
    </p:spTree>
    <p:extLst>
      <p:ext uri="{BB962C8B-B14F-4D97-AF65-F5344CB8AC3E}">
        <p14:creationId xmlns:p14="http://schemas.microsoft.com/office/powerpoint/2010/main" val="2007936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50</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Application</a:t>
            </a:r>
            <a:endParaRPr lang="en-US" altLang="en-US" sz="3200" b="1" kern="0" dirty="0">
              <a:latin typeface="Times New Roman" panose="02020603050405020304" pitchFamily="18" charset="0"/>
              <a:cs typeface="Times New Roman" panose="02020603050405020304" pitchFamily="18" charset="0"/>
            </a:endParaRPr>
          </a:p>
        </p:txBody>
      </p:sp>
      <p:pic>
        <p:nvPicPr>
          <p:cNvPr id="5" name="Content Placeholder 2">
            <a:extLst>
              <a:ext uri="{FF2B5EF4-FFF2-40B4-BE49-F238E27FC236}">
                <a16:creationId xmlns:a16="http://schemas.microsoft.com/office/drawing/2014/main" id="{62EF06FD-2F20-4048-8142-999098584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0015" y="1508125"/>
            <a:ext cx="5174069" cy="4351338"/>
          </a:xfrm>
        </p:spPr>
      </p:pic>
    </p:spTree>
    <p:extLst>
      <p:ext uri="{BB962C8B-B14F-4D97-AF65-F5344CB8AC3E}">
        <p14:creationId xmlns:p14="http://schemas.microsoft.com/office/powerpoint/2010/main" val="2054836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51</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Application</a:t>
            </a:r>
            <a:endParaRPr lang="en-US" altLang="en-US" sz="3200" b="1" kern="0" dirty="0">
              <a:latin typeface="Times New Roman" panose="02020603050405020304" pitchFamily="18" charset="0"/>
              <a:cs typeface="Times New Roman" panose="02020603050405020304" pitchFamily="18" charset="0"/>
            </a:endParaRPr>
          </a:p>
        </p:txBody>
      </p:sp>
      <p:pic>
        <p:nvPicPr>
          <p:cNvPr id="5" name="Content Placeholder 2">
            <a:extLst>
              <a:ext uri="{FF2B5EF4-FFF2-40B4-BE49-F238E27FC236}">
                <a16:creationId xmlns:a16="http://schemas.microsoft.com/office/drawing/2014/main" id="{27411E97-29E8-024A-8307-B4FA3D0E6F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960" y="1508125"/>
            <a:ext cx="5550079" cy="4351338"/>
          </a:xfrm>
        </p:spPr>
      </p:pic>
    </p:spTree>
    <p:extLst>
      <p:ext uri="{BB962C8B-B14F-4D97-AF65-F5344CB8AC3E}">
        <p14:creationId xmlns:p14="http://schemas.microsoft.com/office/powerpoint/2010/main" val="807767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52</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Histogram</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Application</a:t>
            </a:r>
            <a:endParaRPr lang="en-US" altLang="en-US" sz="3200" b="1" kern="0" dirty="0">
              <a:latin typeface="Times New Roman" panose="02020603050405020304" pitchFamily="18" charset="0"/>
              <a:cs typeface="Times New Roman" panose="02020603050405020304" pitchFamily="18" charset="0"/>
            </a:endParaRPr>
          </a:p>
        </p:txBody>
      </p:sp>
      <p:pic>
        <p:nvPicPr>
          <p:cNvPr id="5" name="Content Placeholder 2">
            <a:extLst>
              <a:ext uri="{FF2B5EF4-FFF2-40B4-BE49-F238E27FC236}">
                <a16:creationId xmlns:a16="http://schemas.microsoft.com/office/drawing/2014/main" id="{E6F3C9BB-BEAC-5E43-B3E4-2D02D4BEE9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352" y="1457325"/>
            <a:ext cx="6483396" cy="4351338"/>
          </a:xfrm>
        </p:spPr>
      </p:pic>
    </p:spTree>
    <p:extLst>
      <p:ext uri="{BB962C8B-B14F-4D97-AF65-F5344CB8AC3E}">
        <p14:creationId xmlns:p14="http://schemas.microsoft.com/office/powerpoint/2010/main" val="185823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53</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Special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a:t>
            </a:r>
            <a:endParaRPr lang="en-US" altLang="en-US" sz="3200" b="1" kern="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9908059-2E00-394B-945C-A05636C89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169" y="1264444"/>
            <a:ext cx="8456031" cy="4613842"/>
          </a:xfrm>
          <a:prstGeom prst="rect">
            <a:avLst/>
          </a:prstGeom>
        </p:spPr>
      </p:pic>
    </p:spTree>
    <p:extLst>
      <p:ext uri="{BB962C8B-B14F-4D97-AF65-F5344CB8AC3E}">
        <p14:creationId xmlns:p14="http://schemas.microsoft.com/office/powerpoint/2010/main" val="3038369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54</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a:t>
            </a:r>
            <a:endParaRPr lang="en-US" altLang="en-US" sz="3200" b="1" kern="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803BD67-150D-6E4B-B0C1-47D04916F30B}"/>
              </a:ext>
            </a:extLst>
          </p:cNvPr>
          <p:cNvPicPr>
            <a:picLocks noChangeAspect="1"/>
          </p:cNvPicPr>
          <p:nvPr/>
        </p:nvPicPr>
        <p:blipFill>
          <a:blip r:embed="rId2"/>
          <a:stretch>
            <a:fillRect/>
          </a:stretch>
        </p:blipFill>
        <p:spPr>
          <a:xfrm>
            <a:off x="2795072" y="2265712"/>
            <a:ext cx="3340100" cy="3251200"/>
          </a:xfrm>
          <a:prstGeom prst="rect">
            <a:avLst/>
          </a:prstGeom>
        </p:spPr>
      </p:pic>
      <p:sp>
        <p:nvSpPr>
          <p:cNvPr id="6" name="Rectangle 2">
            <a:extLst>
              <a:ext uri="{FF2B5EF4-FFF2-40B4-BE49-F238E27FC236}">
                <a16:creationId xmlns:a16="http://schemas.microsoft.com/office/drawing/2014/main" id="{349ECE5D-2D04-CF4F-9A08-936CFEE6C2DF}"/>
              </a:ext>
            </a:extLst>
          </p:cNvPr>
          <p:cNvSpPr txBox="1">
            <a:spLocks noChangeArrowheads="1"/>
          </p:cNvSpPr>
          <p:nvPr/>
        </p:nvSpPr>
        <p:spPr bwMode="auto">
          <a:xfrm>
            <a:off x="2989695" y="1593437"/>
            <a:ext cx="4183001"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zh-CN" sz="2400" b="1" kern="0" dirty="0">
                <a:latin typeface="Times New Roman" panose="02020603050405020304" pitchFamily="18" charset="0"/>
                <a:cs typeface="Times New Roman" panose="02020603050405020304" pitchFamily="18" charset="0"/>
              </a:rPr>
              <a:t>General</a:t>
            </a:r>
            <a:r>
              <a:rPr lang="zh-CN" altLang="en-US" sz="2400" b="1" kern="0" dirty="0">
                <a:latin typeface="Times New Roman" panose="02020603050405020304" pitchFamily="18" charset="0"/>
                <a:cs typeface="Times New Roman" panose="02020603050405020304" pitchFamily="18" charset="0"/>
              </a:rPr>
              <a:t> </a:t>
            </a:r>
            <a:r>
              <a:rPr lang="en-US" altLang="en-US" sz="2400" b="1" kern="0" dirty="0">
                <a:latin typeface="Times New Roman" panose="02020603050405020304" pitchFamily="18" charset="0"/>
                <a:cs typeface="Times New Roman" panose="02020603050405020304" pitchFamily="18" charset="0"/>
              </a:rPr>
              <a:t>Spa</a:t>
            </a:r>
            <a:r>
              <a:rPr lang="en-US" altLang="zh-CN" sz="2400" b="1" kern="0" dirty="0">
                <a:latin typeface="Times New Roman" panose="02020603050405020304" pitchFamily="18" charset="0"/>
                <a:cs typeface="Times New Roman" panose="02020603050405020304" pitchFamily="18" charset="0"/>
              </a:rPr>
              <a:t>t</a:t>
            </a:r>
            <a:r>
              <a:rPr lang="en-US" altLang="en-US" sz="2400" b="1" kern="0" dirty="0">
                <a:latin typeface="Times New Roman" panose="02020603050405020304" pitchFamily="18" charset="0"/>
                <a:cs typeface="Times New Roman" panose="02020603050405020304" pitchFamily="18" charset="0"/>
              </a:rPr>
              <a:t>ial</a:t>
            </a:r>
            <a:r>
              <a:rPr lang="zh-CN" altLang="en-US" sz="2400" b="1" kern="0" dirty="0">
                <a:latin typeface="Times New Roman" panose="02020603050405020304" pitchFamily="18" charset="0"/>
                <a:cs typeface="Times New Roman" panose="02020603050405020304" pitchFamily="18" charset="0"/>
              </a:rPr>
              <a:t> </a:t>
            </a:r>
            <a:r>
              <a:rPr lang="en-US" altLang="zh-CN" sz="2400" b="1" kern="0" dirty="0">
                <a:latin typeface="Times New Roman" panose="02020603050405020304" pitchFamily="18" charset="0"/>
                <a:cs typeface="Times New Roman" panose="02020603050405020304" pitchFamily="18" charset="0"/>
              </a:rPr>
              <a:t>filter</a:t>
            </a:r>
            <a:endParaRPr lang="en-US" altLang="en-US" sz="2400" b="1"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9752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55</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a:t>
            </a:r>
            <a:endParaRPr lang="en-US" altLang="en-US" sz="3200" b="1" kern="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079FA60-01C5-6248-BD73-B9504F727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356" y="1695202"/>
            <a:ext cx="61722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613632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56</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a:t>
            </a:r>
            <a:endParaRPr lang="en-US" altLang="en-US" sz="3200" b="1" kern="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67AD35E-FE8A-411E-A9CC-4D3516048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063" y="1874744"/>
            <a:ext cx="6591495" cy="4325018"/>
          </a:xfrm>
          <a:prstGeom prst="rect">
            <a:avLst/>
          </a:prstGeom>
        </p:spPr>
      </p:pic>
      <p:sp>
        <p:nvSpPr>
          <p:cNvPr id="2" name="Rectangle 1">
            <a:extLst>
              <a:ext uri="{FF2B5EF4-FFF2-40B4-BE49-F238E27FC236}">
                <a16:creationId xmlns:a16="http://schemas.microsoft.com/office/drawing/2014/main" id="{4529C506-18E9-4E56-82FC-DCF8846D1759}"/>
              </a:ext>
            </a:extLst>
          </p:cNvPr>
          <p:cNvSpPr/>
          <p:nvPr/>
        </p:nvSpPr>
        <p:spPr>
          <a:xfrm>
            <a:off x="870333" y="1503870"/>
            <a:ext cx="1716367" cy="461665"/>
          </a:xfrm>
          <a:prstGeom prst="rect">
            <a:avLst/>
          </a:prstGeom>
        </p:spPr>
        <p:txBody>
          <a:bodyPr wrap="none">
            <a:spAutoFit/>
          </a:bodyPr>
          <a:lstStyle/>
          <a:p>
            <a:pPr marL="0" lvl="4">
              <a:defRPr/>
            </a:pPr>
            <a:r>
              <a:rPr lang="en-US" altLang="en-US" sz="2400" b="1" dirty="0">
                <a:latin typeface="Times New Roman" panose="02020603050405020304" pitchFamily="18" charset="0"/>
                <a:cs typeface="Times New Roman" panose="02020603050405020304" pitchFamily="18" charset="0"/>
              </a:rPr>
              <a:t>Correlation</a:t>
            </a:r>
          </a:p>
        </p:txBody>
      </p:sp>
    </p:spTree>
    <p:extLst>
      <p:ext uri="{BB962C8B-B14F-4D97-AF65-F5344CB8AC3E}">
        <p14:creationId xmlns:p14="http://schemas.microsoft.com/office/powerpoint/2010/main" val="3908406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57</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a:t>
            </a:r>
            <a:endParaRPr lang="en-US" altLang="en-US" sz="3200" b="1" kern="0" dirty="0">
              <a:latin typeface="Times New Roman" panose="02020603050405020304" pitchFamily="18"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824CB4A1-1509-4CBD-BF87-41B0FE49549B}"/>
              </a:ext>
            </a:extLst>
          </p:cNvPr>
          <p:cNvGraphicFramePr>
            <a:graphicFrameLocks noGrp="1" noChangeAspect="1"/>
          </p:cNvGraphicFramePr>
          <p:nvPr>
            <p:ph sz="half" idx="1"/>
            <p:extLst>
              <p:ext uri="{D42A27DB-BD31-4B8C-83A1-F6EECF244321}">
                <p14:modId xmlns:p14="http://schemas.microsoft.com/office/powerpoint/2010/main" val="36908444"/>
              </p:ext>
            </p:extLst>
          </p:nvPr>
        </p:nvGraphicFramePr>
        <p:xfrm>
          <a:off x="2391383" y="1385887"/>
          <a:ext cx="4267200" cy="854075"/>
        </p:xfrm>
        <a:graphic>
          <a:graphicData uri="http://schemas.openxmlformats.org/presentationml/2006/ole">
            <mc:AlternateContent xmlns:mc="http://schemas.openxmlformats.org/markup-compatibility/2006">
              <mc:Choice xmlns:v="urn:schemas-microsoft-com:vml" Requires="v">
                <p:oleObj spid="_x0000_s1056" name="Equation" r:id="rId3" imgW="17269841" imgH="3453968" progId="Equation.3">
                  <p:embed/>
                </p:oleObj>
              </mc:Choice>
              <mc:Fallback>
                <p:oleObj name="Equation" r:id="rId3" imgW="17269841" imgH="3453968" progId="Equation.3">
                  <p:embed/>
                  <p:pic>
                    <p:nvPicPr>
                      <p:cNvPr id="296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1383" y="1385887"/>
                        <a:ext cx="4267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 name="Rectangle 7">
            <a:extLst>
              <a:ext uri="{FF2B5EF4-FFF2-40B4-BE49-F238E27FC236}">
                <a16:creationId xmlns:a16="http://schemas.microsoft.com/office/drawing/2014/main" id="{6391361F-3584-4F6F-9CF7-C9D4FF0608B1}"/>
              </a:ext>
            </a:extLst>
          </p:cNvPr>
          <p:cNvSpPr>
            <a:spLocks noChangeArrowheads="1"/>
          </p:cNvSpPr>
          <p:nvPr/>
        </p:nvSpPr>
        <p:spPr bwMode="auto">
          <a:xfrm>
            <a:off x="1223963" y="2518213"/>
            <a:ext cx="6934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ctr">
              <a:defRPr>
                <a:solidFill>
                  <a:schemeClr val="tx1"/>
                </a:solidFill>
                <a:latin typeface="Arial" charset="0"/>
                <a:ea typeface="Arial" charset="0"/>
                <a:cs typeface="Arial" charset="0"/>
              </a:defRPr>
            </a:lvl1pPr>
            <a:lvl2pPr marL="742950" indent="-285750" algn="ctr">
              <a:defRPr>
                <a:solidFill>
                  <a:schemeClr val="tx1"/>
                </a:solidFill>
                <a:latin typeface="Arial" charset="0"/>
                <a:ea typeface="Arial" charset="0"/>
                <a:cs typeface="Arial" charset="0"/>
              </a:defRPr>
            </a:lvl2pPr>
            <a:lvl3pPr marL="1143000" indent="-228600" algn="ctr">
              <a:defRPr>
                <a:solidFill>
                  <a:schemeClr val="tx1"/>
                </a:solidFill>
                <a:latin typeface="Arial" charset="0"/>
                <a:ea typeface="Arial" charset="0"/>
                <a:cs typeface="Arial" charset="0"/>
              </a:defRPr>
            </a:lvl3pPr>
            <a:lvl4pPr marL="1600200" indent="-228600" algn="ctr">
              <a:defRPr>
                <a:solidFill>
                  <a:schemeClr val="tx1"/>
                </a:solidFill>
                <a:latin typeface="Arial" charset="0"/>
                <a:ea typeface="Arial" charset="0"/>
                <a:cs typeface="Arial" charset="0"/>
              </a:defRPr>
            </a:lvl4pPr>
            <a:lvl5pPr marL="2057400" indent="-228600" algn="ctr">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sz="2000" i="1" dirty="0">
                <a:latin typeface="Times New Roman" panose="02020603050405020304" pitchFamily="18" charset="0"/>
                <a:cs typeface="Times New Roman" panose="02020603050405020304" pitchFamily="18" charset="0"/>
              </a:rPr>
              <a:t>a=(m-1)/2 </a:t>
            </a:r>
            <a:r>
              <a:rPr lang="en-US" altLang="en-US" sz="2000" dirty="0">
                <a:latin typeface="Times New Roman" panose="02020603050405020304" pitchFamily="18" charset="0"/>
                <a:cs typeface="Times New Roman" panose="02020603050405020304" pitchFamily="18" charset="0"/>
              </a:rPr>
              <a:t>and</a:t>
            </a:r>
            <a:r>
              <a:rPr lang="en-US" altLang="en-US" sz="2000" i="1" dirty="0">
                <a:latin typeface="Times New Roman" panose="02020603050405020304" pitchFamily="18" charset="0"/>
                <a:cs typeface="Times New Roman" panose="02020603050405020304" pitchFamily="18" charset="0"/>
              </a:rPr>
              <a:t> b=(n-1)/2</a:t>
            </a:r>
            <a:r>
              <a:rPr lang="en-US" altLang="en-US" sz="2000" dirty="0">
                <a:latin typeface="Times New Roman" panose="02020603050405020304" pitchFamily="18" charset="0"/>
                <a:cs typeface="Times New Roman" panose="02020603050405020304" pitchFamily="18" charset="0"/>
              </a:rPr>
              <a:t>, </a:t>
            </a:r>
          </a:p>
          <a:p>
            <a:pPr eaLnBrk="1" hangingPunct="1"/>
            <a:r>
              <a:rPr lang="en-US" altLang="en-US" sz="2000" i="1" dirty="0">
                <a:latin typeface="Times New Roman" panose="02020603050405020304" pitchFamily="18" charset="0"/>
                <a:cs typeface="Times New Roman" panose="02020603050405020304" pitchFamily="18" charset="0"/>
              </a:rPr>
              <a:t>m</a:t>
            </a:r>
            <a:r>
              <a:rPr lang="en-US" altLang="en-US" sz="2000" dirty="0">
                <a:latin typeface="Times New Roman" panose="02020603050405020304" pitchFamily="18" charset="0"/>
                <a:cs typeface="Times New Roman" panose="02020603050405020304" pitchFamily="18" charset="0"/>
              </a:rPr>
              <a:t> x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(odd numbers)</a:t>
            </a:r>
          </a:p>
          <a:p>
            <a:pPr eaLnBrk="1" hangingPunct="1"/>
            <a:endParaRPr lang="en-US" altLang="en-US" sz="2000" dirty="0">
              <a:latin typeface="Times New Roman" panose="02020603050405020304" pitchFamily="18" charset="0"/>
              <a:cs typeface="Times New Roman" panose="02020603050405020304" pitchFamily="18" charset="0"/>
            </a:endParaRPr>
          </a:p>
          <a:p>
            <a:pPr eaLnBrk="1" hangingPunct="1"/>
            <a:r>
              <a:rPr lang="en-US" altLang="en-US" sz="2000" dirty="0">
                <a:latin typeface="Times New Roman" panose="02020603050405020304" pitchFamily="18" charset="0"/>
                <a:cs typeface="Times New Roman" panose="02020603050405020304" pitchFamily="18" charset="0"/>
              </a:rPr>
              <a:t>For </a:t>
            </a:r>
            <a:r>
              <a:rPr lang="en-US" altLang="en-US" sz="2000" i="1" dirty="0">
                <a:latin typeface="Times New Roman" panose="02020603050405020304" pitchFamily="18" charset="0"/>
                <a:cs typeface="Times New Roman" panose="02020603050405020304" pitchFamily="18" charset="0"/>
              </a:rPr>
              <a:t>x</a:t>
            </a:r>
            <a:r>
              <a:rPr lang="en-US" altLang="en-US" sz="2000" dirty="0">
                <a:latin typeface="Times New Roman" panose="02020603050405020304" pitchFamily="18" charset="0"/>
                <a:cs typeface="Times New Roman" panose="02020603050405020304" pitchFamily="18" charset="0"/>
              </a:rPr>
              <a:t>=0,1,…,M-1 and </a:t>
            </a:r>
            <a:r>
              <a:rPr lang="en-US" altLang="en-US" sz="2000" i="1" dirty="0">
                <a:latin typeface="Times New Roman" panose="02020603050405020304" pitchFamily="18" charset="0"/>
                <a:cs typeface="Times New Roman" panose="02020603050405020304" pitchFamily="18" charset="0"/>
              </a:rPr>
              <a:t>y</a:t>
            </a:r>
            <a:r>
              <a:rPr lang="en-US" altLang="en-US" sz="2000" dirty="0">
                <a:latin typeface="Times New Roman" panose="02020603050405020304" pitchFamily="18" charset="0"/>
                <a:cs typeface="Times New Roman" panose="02020603050405020304" pitchFamily="18" charset="0"/>
              </a:rPr>
              <a:t>=0,1,…,N-1</a:t>
            </a:r>
          </a:p>
        </p:txBody>
      </p:sp>
      <p:sp>
        <p:nvSpPr>
          <p:cNvPr id="7" name="Rectangle 8">
            <a:extLst>
              <a:ext uri="{FF2B5EF4-FFF2-40B4-BE49-F238E27FC236}">
                <a16:creationId xmlns:a16="http://schemas.microsoft.com/office/drawing/2014/main" id="{2E9D292A-A86B-478D-B47C-7CB7A09501AE}"/>
              </a:ext>
            </a:extLst>
          </p:cNvPr>
          <p:cNvSpPr>
            <a:spLocks noChangeArrowheads="1"/>
          </p:cNvSpPr>
          <p:nvPr/>
        </p:nvSpPr>
        <p:spPr bwMode="auto">
          <a:xfrm>
            <a:off x="867383" y="4040406"/>
            <a:ext cx="7772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eaLnBrk="1" hangingPunct="1">
              <a:spcBef>
                <a:spcPct val="20000"/>
              </a:spcBef>
              <a:defRPr/>
            </a:pPr>
            <a:r>
              <a:rPr lang="en-US" altLang="en-US" sz="2000" dirty="0">
                <a:latin typeface="Times New Roman" panose="02020603050405020304" pitchFamily="18" charset="0"/>
                <a:cs typeface="Times New Roman" panose="02020603050405020304" pitchFamily="18" charset="0"/>
              </a:rPr>
              <a:t>The basic approach is to sum products between the mask coefficients and the intensities of the pixels under the mask at a specific location in the image:</a:t>
            </a:r>
          </a:p>
        </p:txBody>
      </p:sp>
      <p:graphicFrame>
        <p:nvGraphicFramePr>
          <p:cNvPr id="8" name="Object 9">
            <a:extLst>
              <a:ext uri="{FF2B5EF4-FFF2-40B4-BE49-F238E27FC236}">
                <a16:creationId xmlns:a16="http://schemas.microsoft.com/office/drawing/2014/main" id="{925F4976-8C90-4830-AADB-A78412888C00}"/>
              </a:ext>
            </a:extLst>
          </p:cNvPr>
          <p:cNvGraphicFramePr>
            <a:graphicFrameLocks noChangeAspect="1"/>
          </p:cNvGraphicFramePr>
          <p:nvPr/>
        </p:nvGraphicFramePr>
        <p:xfrm>
          <a:off x="1828800" y="5257800"/>
          <a:ext cx="3352800" cy="474663"/>
        </p:xfrm>
        <a:graphic>
          <a:graphicData uri="http://schemas.openxmlformats.org/presentationml/2006/ole">
            <mc:AlternateContent xmlns:mc="http://schemas.openxmlformats.org/markup-compatibility/2006">
              <mc:Choice xmlns:v="urn:schemas-microsoft-com:vml" Requires="v">
                <p:oleObj spid="_x0000_s1057" name="Equation" r:id="rId5" imgW="51619048" imgH="7326984" progId="Equation.3">
                  <p:embed/>
                </p:oleObj>
              </mc:Choice>
              <mc:Fallback>
                <p:oleObj name="Equation" r:id="rId5" imgW="51619048" imgH="7326984" progId="Equation.3">
                  <p:embed/>
                  <p:pic>
                    <p:nvPicPr>
                      <p:cNvPr id="2970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5257800"/>
                        <a:ext cx="3352800"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9" name="Text Box 12">
            <a:extLst>
              <a:ext uri="{FF2B5EF4-FFF2-40B4-BE49-F238E27FC236}">
                <a16:creationId xmlns:a16="http://schemas.microsoft.com/office/drawing/2014/main" id="{68007AC4-DEB0-4B27-8875-4BF736D5EA16}"/>
              </a:ext>
            </a:extLst>
          </p:cNvPr>
          <p:cNvSpPr txBox="1">
            <a:spLocks noChangeArrowheads="1"/>
          </p:cNvSpPr>
          <p:nvPr/>
        </p:nvSpPr>
        <p:spPr bwMode="auto">
          <a:xfrm>
            <a:off x="6052075" y="5295076"/>
            <a:ext cx="19672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sz="2000" dirty="0">
                <a:latin typeface="Times New Roman" panose="02020603050405020304" pitchFamily="18" charset="0"/>
                <a:cs typeface="Times New Roman" panose="02020603050405020304" pitchFamily="18" charset="0"/>
              </a:rPr>
              <a:t>(for a 3 x 3 filter)</a:t>
            </a:r>
          </a:p>
        </p:txBody>
      </p:sp>
    </p:spTree>
    <p:extLst>
      <p:ext uri="{BB962C8B-B14F-4D97-AF65-F5344CB8AC3E}">
        <p14:creationId xmlns:p14="http://schemas.microsoft.com/office/powerpoint/2010/main" val="3850965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58</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a:t>
            </a:r>
            <a:endParaRPr lang="en-US" altLang="en-US" sz="3200" b="1" kern="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6436B9A-DD64-4160-8711-538F54B59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704" y="2062565"/>
            <a:ext cx="6808422" cy="3989389"/>
          </a:xfrm>
          <a:prstGeom prst="rect">
            <a:avLst/>
          </a:prstGeom>
        </p:spPr>
      </p:pic>
      <p:sp>
        <p:nvSpPr>
          <p:cNvPr id="2" name="Rectangle 1">
            <a:extLst>
              <a:ext uri="{FF2B5EF4-FFF2-40B4-BE49-F238E27FC236}">
                <a16:creationId xmlns:a16="http://schemas.microsoft.com/office/drawing/2014/main" id="{F6341289-9811-4115-A187-E21B59FC3617}"/>
              </a:ext>
            </a:extLst>
          </p:cNvPr>
          <p:cNvSpPr/>
          <p:nvPr/>
        </p:nvSpPr>
        <p:spPr>
          <a:xfrm>
            <a:off x="835648" y="1484017"/>
            <a:ext cx="1810111" cy="461665"/>
          </a:xfrm>
          <a:prstGeom prst="rect">
            <a:avLst/>
          </a:prstGeom>
        </p:spPr>
        <p:txBody>
          <a:bodyPr wrap="none">
            <a:spAutoFit/>
          </a:bodyPr>
          <a:lstStyle/>
          <a:p>
            <a:pPr marL="0" lvl="4">
              <a:defRPr/>
            </a:pPr>
            <a:r>
              <a:rPr lang="en-US" altLang="en-US" sz="2400" b="1" dirty="0">
                <a:latin typeface="Times New Roman" panose="02020603050405020304" pitchFamily="18" charset="0"/>
                <a:cs typeface="Times New Roman" panose="02020603050405020304" pitchFamily="18" charset="0"/>
              </a:rPr>
              <a:t>Convolution</a:t>
            </a:r>
          </a:p>
        </p:txBody>
      </p:sp>
    </p:spTree>
    <p:extLst>
      <p:ext uri="{BB962C8B-B14F-4D97-AF65-F5344CB8AC3E}">
        <p14:creationId xmlns:p14="http://schemas.microsoft.com/office/powerpoint/2010/main" val="461069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59</a:t>
            </a:fld>
            <a:endParaRPr lang="en-US"/>
          </a:p>
        </p:txBody>
      </p:sp>
      <p:pic>
        <p:nvPicPr>
          <p:cNvPr id="2" name="Picture 1">
            <a:extLst>
              <a:ext uri="{FF2B5EF4-FFF2-40B4-BE49-F238E27FC236}">
                <a16:creationId xmlns:a16="http://schemas.microsoft.com/office/drawing/2014/main" id="{CAB62414-773D-46C7-A865-4A4A2A98FFDB}"/>
              </a:ext>
            </a:extLst>
          </p:cNvPr>
          <p:cNvPicPr>
            <a:picLocks noChangeAspect="1"/>
          </p:cNvPicPr>
          <p:nvPr/>
        </p:nvPicPr>
        <p:blipFill>
          <a:blip r:embed="rId2"/>
          <a:stretch>
            <a:fillRect/>
          </a:stretch>
        </p:blipFill>
        <p:spPr>
          <a:xfrm>
            <a:off x="1055190" y="-45720"/>
            <a:ext cx="6289689" cy="6271422"/>
          </a:xfrm>
          <a:prstGeom prst="rect">
            <a:avLst/>
          </a:prstGeom>
        </p:spPr>
      </p:pic>
    </p:spTree>
    <p:extLst>
      <p:ext uri="{BB962C8B-B14F-4D97-AF65-F5344CB8AC3E}">
        <p14:creationId xmlns:p14="http://schemas.microsoft.com/office/powerpoint/2010/main" val="1376911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317500" y="438150"/>
            <a:ext cx="8001000" cy="685800"/>
          </a:xfrm>
        </p:spPr>
        <p:txBody>
          <a:bodyPr/>
          <a:lstStyle/>
          <a:p>
            <a:r>
              <a:rPr lang="en-US" altLang="en-US" sz="3200" b="1" dirty="0">
                <a:latin typeface="Times New Roman" panose="02020603050405020304" pitchFamily="18" charset="0"/>
                <a:cs typeface="Times New Roman" panose="02020603050405020304" pitchFamily="18" charset="0"/>
              </a:rPr>
              <a:t>Contrast Stretching</a:t>
            </a:r>
          </a:p>
        </p:txBody>
      </p:sp>
      <p:sp>
        <p:nvSpPr>
          <p:cNvPr id="146435" name="Rectangle 3"/>
          <p:cNvSpPr>
            <a:spLocks noGrp="1" noChangeArrowheads="1"/>
          </p:cNvSpPr>
          <p:nvPr>
            <p:ph idx="1"/>
          </p:nvPr>
        </p:nvSpPr>
        <p:spPr>
          <a:xfrm>
            <a:off x="419594" y="1282535"/>
            <a:ext cx="8419605" cy="3886200"/>
          </a:xfrm>
        </p:spPr>
        <p:txBody>
          <a:bodyPr/>
          <a:lstStyle/>
          <a:p>
            <a:r>
              <a:rPr lang="en-US" altLang="en-US" sz="2400" dirty="0">
                <a:latin typeface="Times New Roman" panose="02020603050405020304" pitchFamily="18" charset="0"/>
                <a:cs typeface="Times New Roman" panose="02020603050405020304" pitchFamily="18" charset="0"/>
              </a:rPr>
              <a:t>To increase the dynamic range of the gray levels in the image being processed</a:t>
            </a:r>
            <a:r>
              <a:rPr lang="en-US" altLang="en-US" sz="2000" dirty="0">
                <a:latin typeface="Times New Roman" panose="02020603050405020304" pitchFamily="18" charset="0"/>
                <a:cs typeface="Times New Roman" panose="02020603050405020304" pitchFamily="18" charset="0"/>
              </a:rPr>
              <a:t>.</a:t>
            </a:r>
          </a:p>
          <a:p>
            <a:endParaRPr lang="en-US" altLang="en-US" dirty="0"/>
          </a:p>
        </p:txBody>
      </p:sp>
      <p:pic>
        <p:nvPicPr>
          <p:cNvPr id="146436" name="Picture 4" descr="4-5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329" y="2300201"/>
            <a:ext cx="4038600"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005A3AE-FD10-3244-ABA6-737F8301EC62}"/>
              </a:ext>
            </a:extLst>
          </p:cNvPr>
          <p:cNvSpPr>
            <a:spLocks noGrp="1"/>
          </p:cNvSpPr>
          <p:nvPr>
            <p:ph type="sldNum" sz="quarter" idx="11"/>
          </p:nvPr>
        </p:nvSpPr>
        <p:spPr/>
        <p:txBody>
          <a:bodyPr/>
          <a:lstStyle/>
          <a:p>
            <a:fld id="{417DDD1A-043C-214E-AFBF-7C13B4723BDF}" type="slidenum">
              <a:rPr lang="en-US" smtClean="0"/>
              <a:t>6</a:t>
            </a:fld>
            <a:endParaRPr lang="en-US"/>
          </a:p>
        </p:txBody>
      </p:sp>
    </p:spTree>
    <p:extLst>
      <p:ext uri="{BB962C8B-B14F-4D97-AF65-F5344CB8AC3E}">
        <p14:creationId xmlns:p14="http://schemas.microsoft.com/office/powerpoint/2010/main" val="8823168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60</a:t>
            </a:fld>
            <a:endParaRPr lang="en-US"/>
          </a:p>
        </p:txBody>
      </p:sp>
      <p:pic>
        <p:nvPicPr>
          <p:cNvPr id="6" name="Picture 5">
            <a:extLst>
              <a:ext uri="{FF2B5EF4-FFF2-40B4-BE49-F238E27FC236}">
                <a16:creationId xmlns:a16="http://schemas.microsoft.com/office/drawing/2014/main" id="{1735A21F-F46C-4213-9026-5FAC71B00E8D}"/>
              </a:ext>
            </a:extLst>
          </p:cNvPr>
          <p:cNvPicPr>
            <a:picLocks noChangeAspect="1"/>
          </p:cNvPicPr>
          <p:nvPr/>
        </p:nvPicPr>
        <p:blipFill>
          <a:blip r:embed="rId2"/>
          <a:stretch>
            <a:fillRect/>
          </a:stretch>
        </p:blipFill>
        <p:spPr>
          <a:xfrm>
            <a:off x="946516" y="-45721"/>
            <a:ext cx="5817450" cy="6276893"/>
          </a:xfrm>
          <a:prstGeom prst="rect">
            <a:avLst/>
          </a:prstGeom>
        </p:spPr>
      </p:pic>
      <p:sp>
        <p:nvSpPr>
          <p:cNvPr id="7" name="Rectangle 6">
            <a:extLst>
              <a:ext uri="{FF2B5EF4-FFF2-40B4-BE49-F238E27FC236}">
                <a16:creationId xmlns:a16="http://schemas.microsoft.com/office/drawing/2014/main" id="{F03A45CE-A7BB-4C82-B6B0-F4C44CEF2689}"/>
              </a:ext>
            </a:extLst>
          </p:cNvPr>
          <p:cNvSpPr/>
          <p:nvPr/>
        </p:nvSpPr>
        <p:spPr>
          <a:xfrm>
            <a:off x="7050639" y="2541487"/>
            <a:ext cx="1716367" cy="461665"/>
          </a:xfrm>
          <a:prstGeom prst="rect">
            <a:avLst/>
          </a:prstGeom>
        </p:spPr>
        <p:txBody>
          <a:bodyPr wrap="none">
            <a:spAutoFit/>
          </a:bodyPr>
          <a:lstStyle/>
          <a:p>
            <a:pPr marL="0" lvl="4">
              <a:defRPr/>
            </a:pPr>
            <a:r>
              <a:rPr lang="en-US" altLang="en-US" sz="2400" b="1" dirty="0">
                <a:latin typeface="Times New Roman" panose="02020603050405020304" pitchFamily="18" charset="0"/>
                <a:cs typeface="Times New Roman" panose="02020603050405020304" pitchFamily="18" charset="0"/>
              </a:rPr>
              <a:t>Correlation</a:t>
            </a:r>
          </a:p>
        </p:txBody>
      </p:sp>
      <p:sp>
        <p:nvSpPr>
          <p:cNvPr id="8" name="Rectangle 7">
            <a:extLst>
              <a:ext uri="{FF2B5EF4-FFF2-40B4-BE49-F238E27FC236}">
                <a16:creationId xmlns:a16="http://schemas.microsoft.com/office/drawing/2014/main" id="{B766AF4C-C6F6-4857-971F-44F540CB0CC8}"/>
              </a:ext>
            </a:extLst>
          </p:cNvPr>
          <p:cNvSpPr/>
          <p:nvPr/>
        </p:nvSpPr>
        <p:spPr>
          <a:xfrm>
            <a:off x="7003766" y="4700630"/>
            <a:ext cx="1810111" cy="461665"/>
          </a:xfrm>
          <a:prstGeom prst="rect">
            <a:avLst/>
          </a:prstGeom>
        </p:spPr>
        <p:txBody>
          <a:bodyPr wrap="none">
            <a:spAutoFit/>
          </a:bodyPr>
          <a:lstStyle/>
          <a:p>
            <a:pPr marL="0" lvl="4">
              <a:defRPr/>
            </a:pPr>
            <a:r>
              <a:rPr lang="en-US" altLang="en-US" sz="2400" b="1" dirty="0">
                <a:latin typeface="Times New Roman" panose="02020603050405020304" pitchFamily="18" charset="0"/>
                <a:cs typeface="Times New Roman" panose="02020603050405020304" pitchFamily="18" charset="0"/>
              </a:rPr>
              <a:t>Convolution</a:t>
            </a:r>
          </a:p>
        </p:txBody>
      </p:sp>
    </p:spTree>
    <p:extLst>
      <p:ext uri="{BB962C8B-B14F-4D97-AF65-F5344CB8AC3E}">
        <p14:creationId xmlns:p14="http://schemas.microsoft.com/office/powerpoint/2010/main" val="205757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61</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a:t>
            </a:r>
            <a:endParaRPr lang="en-US" altLang="en-US" sz="3200" b="1" kern="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8A2036-ED15-4AE1-BC9D-C159D817F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588" y="1830690"/>
            <a:ext cx="6372823" cy="3513037"/>
          </a:xfrm>
          <a:prstGeom prst="rect">
            <a:avLst/>
          </a:prstGeom>
        </p:spPr>
      </p:pic>
    </p:spTree>
    <p:extLst>
      <p:ext uri="{BB962C8B-B14F-4D97-AF65-F5344CB8AC3E}">
        <p14:creationId xmlns:p14="http://schemas.microsoft.com/office/powerpoint/2010/main" val="2563462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62</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a:t>
            </a:r>
            <a:endParaRPr lang="en-US" altLang="en-US" sz="3200" b="1" kern="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DF30F6A-3023-4B8D-9493-EC6DE40DB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349" y="1531500"/>
            <a:ext cx="5702039" cy="4532074"/>
          </a:xfrm>
          <a:prstGeom prst="rect">
            <a:avLst/>
          </a:prstGeom>
        </p:spPr>
      </p:pic>
    </p:spTree>
    <p:extLst>
      <p:ext uri="{BB962C8B-B14F-4D97-AF65-F5344CB8AC3E}">
        <p14:creationId xmlns:p14="http://schemas.microsoft.com/office/powerpoint/2010/main" val="3434468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63</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Image Smoothing</a:t>
            </a:r>
            <a:endParaRPr lang="en-US" altLang="en-US" sz="3200" b="1" kern="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CBF4E8B-5335-4AD7-A224-12BF0792F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96" y="1143000"/>
            <a:ext cx="6817936" cy="5116749"/>
          </a:xfrm>
          <a:prstGeom prst="rect">
            <a:avLst/>
          </a:prstGeom>
        </p:spPr>
      </p:pic>
    </p:spTree>
    <p:extLst>
      <p:ext uri="{BB962C8B-B14F-4D97-AF65-F5344CB8AC3E}">
        <p14:creationId xmlns:p14="http://schemas.microsoft.com/office/powerpoint/2010/main" val="302971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64</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Image Smoothing</a:t>
            </a:r>
            <a:endParaRPr lang="en-US" altLang="en-US" sz="3200" b="1" kern="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B5D83C3-CEED-4E70-823E-61987DC46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837" y="998706"/>
            <a:ext cx="6708964" cy="5256924"/>
          </a:xfrm>
          <a:prstGeom prst="rect">
            <a:avLst/>
          </a:prstGeom>
        </p:spPr>
      </p:pic>
    </p:spTree>
    <p:extLst>
      <p:ext uri="{BB962C8B-B14F-4D97-AF65-F5344CB8AC3E}">
        <p14:creationId xmlns:p14="http://schemas.microsoft.com/office/powerpoint/2010/main" val="3853003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65</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Image Smoothing</a:t>
            </a:r>
            <a:endParaRPr lang="en-US" altLang="en-US" sz="3200" b="1" kern="0" dirty="0">
              <a:latin typeface="Times New Roman" panose="02020603050405020304" pitchFamily="18" charset="0"/>
              <a:cs typeface="Times New Roman" panose="02020603050405020304" pitchFamily="18" charset="0"/>
            </a:endParaRPr>
          </a:p>
        </p:txBody>
      </p:sp>
      <p:pic>
        <p:nvPicPr>
          <p:cNvPr id="6" name="Content Placeholder 2">
            <a:extLst>
              <a:ext uri="{FF2B5EF4-FFF2-40B4-BE49-F238E27FC236}">
                <a16:creationId xmlns:a16="http://schemas.microsoft.com/office/drawing/2014/main" id="{78825D89-31AE-46EC-8647-C3324869C5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850" y="1690689"/>
            <a:ext cx="6515100" cy="4216400"/>
          </a:xfrm>
        </p:spPr>
      </p:pic>
    </p:spTree>
    <p:extLst>
      <p:ext uri="{BB962C8B-B14F-4D97-AF65-F5344CB8AC3E}">
        <p14:creationId xmlns:p14="http://schemas.microsoft.com/office/powerpoint/2010/main" val="34363037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66</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Median Filter</a:t>
            </a:r>
            <a:endParaRPr lang="en-US" altLang="en-US" sz="3200" b="1" kern="0" dirty="0">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CBCC7798-AF26-4932-A7D5-F20AD57E2AA4}"/>
              </a:ext>
            </a:extLst>
          </p:cNvPr>
          <p:cNvSpPr txBox="1">
            <a:spLocks noChangeArrowheads="1"/>
          </p:cNvSpPr>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31458" indent="-231458" algn="l" rtl="0" eaLnBrk="1" fontAlgn="base" hangingPunct="1">
              <a:spcBef>
                <a:spcPts val="675"/>
              </a:spcBef>
              <a:spcAft>
                <a:spcPct val="0"/>
              </a:spcAft>
              <a:buClr>
                <a:srgbClr val="B99B49"/>
              </a:buClr>
              <a:buFont typeface="Wingdings" charset="2"/>
              <a:buChar char="§"/>
              <a:defRPr sz="1620">
                <a:solidFill>
                  <a:schemeClr val="tx1"/>
                </a:solidFill>
                <a:latin typeface="+mn-lt"/>
                <a:ea typeface="+mn-ea"/>
                <a:cs typeface="+mn-cs"/>
              </a:defRPr>
            </a:lvl1pPr>
            <a:lvl2pPr marL="501491" indent="-192881" algn="l" rtl="0" eaLnBrk="1" fontAlgn="base" hangingPunct="1">
              <a:spcBef>
                <a:spcPts val="675"/>
              </a:spcBef>
              <a:spcAft>
                <a:spcPct val="0"/>
              </a:spcAft>
              <a:buClr>
                <a:srgbClr val="B99B49"/>
              </a:buClr>
              <a:buFont typeface="Lucida Grande"/>
              <a:buChar char="»"/>
              <a:defRPr>
                <a:solidFill>
                  <a:schemeClr val="tx1"/>
                </a:solidFill>
                <a:latin typeface="+mn-lt"/>
                <a:ea typeface="+mn-ea"/>
                <a:cs typeface="+mn-cs"/>
              </a:defRPr>
            </a:lvl2pPr>
            <a:lvl3pPr marL="771525" indent="-154305" algn="l" rtl="0" eaLnBrk="1" fontAlgn="base" hangingPunct="1">
              <a:spcBef>
                <a:spcPts val="675"/>
              </a:spcBef>
              <a:spcAft>
                <a:spcPct val="0"/>
              </a:spcAft>
              <a:buClr>
                <a:srgbClr val="B99B49"/>
              </a:buClr>
              <a:buFont typeface="Wingdings" charset="2"/>
              <a:buChar char="§"/>
              <a:defRPr>
                <a:solidFill>
                  <a:schemeClr val="tx1"/>
                </a:solidFill>
                <a:latin typeface="+mn-lt"/>
                <a:ea typeface="+mn-ea"/>
                <a:cs typeface="+mn-cs"/>
              </a:defRPr>
            </a:lvl3pPr>
            <a:lvl4pPr marL="1080135" indent="-154305" algn="l" rtl="0" eaLnBrk="1" fontAlgn="base" hangingPunct="1">
              <a:spcBef>
                <a:spcPts val="675"/>
              </a:spcBef>
              <a:spcAft>
                <a:spcPct val="0"/>
              </a:spcAft>
              <a:buClr>
                <a:srgbClr val="B99B49"/>
              </a:buClr>
              <a:buFont typeface="Lucida Grande"/>
              <a:buChar char="»"/>
              <a:defRPr>
                <a:solidFill>
                  <a:schemeClr val="tx1"/>
                </a:solidFill>
                <a:latin typeface="+mn-lt"/>
                <a:ea typeface="+mn-ea"/>
                <a:cs typeface="+mn-cs"/>
              </a:defRPr>
            </a:lvl4pPr>
            <a:lvl5pPr marL="1388745" indent="-154305" algn="l" rtl="0" eaLnBrk="1" fontAlgn="base" hangingPunct="1">
              <a:spcBef>
                <a:spcPts val="675"/>
              </a:spcBef>
              <a:spcAft>
                <a:spcPct val="0"/>
              </a:spcAft>
              <a:buClr>
                <a:srgbClr val="B99B49"/>
              </a:buClr>
              <a:buFont typeface="Wingdings" charset="2"/>
              <a:buChar char="§"/>
              <a:defRPr>
                <a:solidFill>
                  <a:schemeClr val="tx1"/>
                </a:solidFill>
                <a:latin typeface="+mn-lt"/>
                <a:ea typeface="+mn-ea"/>
                <a:cs typeface="+mn-cs"/>
              </a:defRPr>
            </a:lvl5pPr>
            <a:lvl6pPr marL="169735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6pPr>
            <a:lvl7pPr marL="200596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7pPr>
            <a:lvl8pPr marL="231457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8pPr>
            <a:lvl9pPr marL="262318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9pPr>
          </a:lstStyle>
          <a:p>
            <a:r>
              <a:rPr lang="en-US" altLang="en-US" sz="2400" b="1" kern="0" dirty="0">
                <a:latin typeface="Times New Roman" panose="02020603050405020304" pitchFamily="18" charset="0"/>
                <a:cs typeface="Times New Roman" panose="02020603050405020304" pitchFamily="18" charset="0"/>
              </a:rPr>
              <a:t>Median filtering (nonlinear)</a:t>
            </a:r>
          </a:p>
          <a:p>
            <a:pPr lvl="4"/>
            <a:endParaRPr lang="en-US" altLang="en-US" sz="2400" kern="0" dirty="0">
              <a:latin typeface="Times New Roman" panose="02020603050405020304" pitchFamily="18" charset="0"/>
              <a:cs typeface="Times New Roman" panose="02020603050405020304" pitchFamily="18" charset="0"/>
            </a:endParaRPr>
          </a:p>
          <a:p>
            <a:pPr lvl="1"/>
            <a:r>
              <a:rPr lang="en-US" altLang="en-US" sz="2400" kern="0" dirty="0">
                <a:latin typeface="Times New Roman" panose="02020603050405020304" pitchFamily="18" charset="0"/>
                <a:cs typeface="Times New Roman" panose="02020603050405020304" pitchFamily="18" charset="0"/>
              </a:rPr>
              <a:t>Used primarily for noise reduction (eliminates isolated spikes)</a:t>
            </a:r>
          </a:p>
          <a:p>
            <a:pPr lvl="4"/>
            <a:endParaRPr lang="en-US" altLang="en-US" sz="2400" kern="0" dirty="0">
              <a:latin typeface="Times New Roman" panose="02020603050405020304" pitchFamily="18" charset="0"/>
              <a:cs typeface="Times New Roman" panose="02020603050405020304" pitchFamily="18" charset="0"/>
            </a:endParaRPr>
          </a:p>
          <a:p>
            <a:pPr lvl="1"/>
            <a:r>
              <a:rPr lang="en-US" altLang="en-US" sz="2400" kern="0" dirty="0">
                <a:latin typeface="Times New Roman" panose="02020603050405020304" pitchFamily="18" charset="0"/>
                <a:cs typeface="Times New Roman" panose="02020603050405020304" pitchFamily="18" charset="0"/>
              </a:rPr>
              <a:t>The gray level of each pixel is replaced by the median of the gray levels in the neighborhood of that pixel (instead of by the average as before).</a:t>
            </a:r>
          </a:p>
          <a:p>
            <a:endParaRPr lang="en-US" altLang="en-US" kern="0" dirty="0"/>
          </a:p>
        </p:txBody>
      </p:sp>
    </p:spTree>
    <p:extLst>
      <p:ext uri="{BB962C8B-B14F-4D97-AF65-F5344CB8AC3E}">
        <p14:creationId xmlns:p14="http://schemas.microsoft.com/office/powerpoint/2010/main" val="3794365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67</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Median Filter</a:t>
            </a:r>
            <a:endParaRPr lang="en-US" altLang="en-US" sz="3200" b="1" kern="0" dirty="0">
              <a:latin typeface="Times New Roman" panose="02020603050405020304" pitchFamily="18" charset="0"/>
              <a:cs typeface="Times New Roman" panose="02020603050405020304" pitchFamily="18" charset="0"/>
            </a:endParaRPr>
          </a:p>
        </p:txBody>
      </p:sp>
      <p:pic>
        <p:nvPicPr>
          <p:cNvPr id="5" name="Title 4">
            <a:extLst>
              <a:ext uri="{FF2B5EF4-FFF2-40B4-BE49-F238E27FC236}">
                <a16:creationId xmlns:a16="http://schemas.microsoft.com/office/drawing/2014/main" id="{BEDD2EF9-190D-46E0-A546-812859F03807}"/>
              </a:ext>
            </a:extLst>
          </p:cNvPr>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778000" y="1260137"/>
            <a:ext cx="5588000" cy="4845844"/>
          </a:xfrm>
        </p:spPr>
      </p:pic>
    </p:spTree>
    <p:extLst>
      <p:ext uri="{BB962C8B-B14F-4D97-AF65-F5344CB8AC3E}">
        <p14:creationId xmlns:p14="http://schemas.microsoft.com/office/powerpoint/2010/main" val="1891861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68</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Median Filter</a:t>
            </a:r>
            <a:endParaRPr lang="en-US" altLang="en-US" sz="3200" b="1" kern="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F1D8E2F-5FAC-40DE-92F7-548E04003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1478462"/>
            <a:ext cx="6159500" cy="4185738"/>
          </a:xfrm>
          <a:prstGeom prst="rect">
            <a:avLst/>
          </a:prstGeom>
        </p:spPr>
      </p:pic>
    </p:spTree>
    <p:extLst>
      <p:ext uri="{BB962C8B-B14F-4D97-AF65-F5344CB8AC3E}">
        <p14:creationId xmlns:p14="http://schemas.microsoft.com/office/powerpoint/2010/main" val="3858688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69</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Median Filter</a:t>
            </a:r>
            <a:endParaRPr lang="en-US" altLang="en-US" sz="3200" b="1" kern="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6B15369-F87A-4F74-9F45-FDE1F5C8D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31" y="1714104"/>
            <a:ext cx="6732738" cy="4332683"/>
          </a:xfrm>
          <a:prstGeom prst="rect">
            <a:avLst/>
          </a:prstGeom>
        </p:spPr>
      </p:pic>
    </p:spTree>
    <p:extLst>
      <p:ext uri="{BB962C8B-B14F-4D97-AF65-F5344CB8AC3E}">
        <p14:creationId xmlns:p14="http://schemas.microsoft.com/office/powerpoint/2010/main" val="126617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336468" y="459575"/>
            <a:ext cx="8001000" cy="685800"/>
          </a:xfrm>
        </p:spPr>
        <p:txBody>
          <a:bodyPr/>
          <a:lstStyle/>
          <a:p>
            <a:r>
              <a:rPr lang="en-US" altLang="zh-CN" sz="3200" b="1" dirty="0">
                <a:latin typeface="Times New Roman" panose="02020603050405020304" pitchFamily="18" charset="0"/>
                <a:cs typeface="Times New Roman" panose="02020603050405020304" pitchFamily="18" charset="0"/>
              </a:rPr>
              <a:t>Contrast</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Stretching</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a:t>
            </a:r>
            <a:r>
              <a:rPr lang="zh-CN" altLang="en-US" sz="3200" b="1" dirty="0">
                <a:latin typeface="Times New Roman" panose="02020603050405020304" pitchFamily="18" charset="0"/>
                <a:cs typeface="Times New Roman" panose="02020603050405020304" pitchFamily="18" charset="0"/>
              </a:rPr>
              <a:t> </a:t>
            </a:r>
            <a:r>
              <a:rPr lang="en-US" altLang="en-US" sz="3200" b="1" dirty="0">
                <a:latin typeface="Times New Roman" panose="02020603050405020304" pitchFamily="18" charset="0"/>
                <a:cs typeface="Times New Roman" panose="02020603050405020304" pitchFamily="18" charset="0"/>
              </a:rPr>
              <a:t>Example</a:t>
            </a:r>
          </a:p>
        </p:txBody>
      </p:sp>
      <p:sp>
        <p:nvSpPr>
          <p:cNvPr id="2" name="Slide Number Placeholder 1">
            <a:extLst>
              <a:ext uri="{FF2B5EF4-FFF2-40B4-BE49-F238E27FC236}">
                <a16:creationId xmlns:a16="http://schemas.microsoft.com/office/drawing/2014/main" id="{B254928D-ECB2-B940-B543-C847222E7BA1}"/>
              </a:ext>
            </a:extLst>
          </p:cNvPr>
          <p:cNvSpPr>
            <a:spLocks noGrp="1"/>
          </p:cNvSpPr>
          <p:nvPr>
            <p:ph type="sldNum" sz="quarter" idx="11"/>
          </p:nvPr>
        </p:nvSpPr>
        <p:spPr/>
        <p:txBody>
          <a:bodyPr/>
          <a:lstStyle/>
          <a:p>
            <a:fld id="{417DDD1A-043C-214E-AFBF-7C13B4723BDF}" type="slidenum">
              <a:rPr lang="en-US" smtClean="0"/>
              <a:t>7</a:t>
            </a:fld>
            <a:endParaRPr lang="en-US"/>
          </a:p>
        </p:txBody>
      </p:sp>
      <p:pic>
        <p:nvPicPr>
          <p:cNvPr id="4" name="Picture 3">
            <a:extLst>
              <a:ext uri="{FF2B5EF4-FFF2-40B4-BE49-F238E27FC236}">
                <a16:creationId xmlns:a16="http://schemas.microsoft.com/office/drawing/2014/main" id="{B057C4C3-F7E5-8D47-9F54-EDAE8CAE8373}"/>
              </a:ext>
            </a:extLst>
          </p:cNvPr>
          <p:cNvPicPr>
            <a:picLocks noChangeAspect="1"/>
          </p:cNvPicPr>
          <p:nvPr/>
        </p:nvPicPr>
        <p:blipFill>
          <a:blip r:embed="rId2"/>
          <a:stretch>
            <a:fillRect/>
          </a:stretch>
        </p:blipFill>
        <p:spPr>
          <a:xfrm>
            <a:off x="1955800" y="1003630"/>
            <a:ext cx="5232400" cy="5207000"/>
          </a:xfrm>
          <a:prstGeom prst="rect">
            <a:avLst/>
          </a:prstGeom>
        </p:spPr>
      </p:pic>
    </p:spTree>
    <p:extLst>
      <p:ext uri="{BB962C8B-B14F-4D97-AF65-F5344CB8AC3E}">
        <p14:creationId xmlns:p14="http://schemas.microsoft.com/office/powerpoint/2010/main" val="20245361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70</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Median Filter</a:t>
            </a:r>
            <a:endParaRPr lang="en-US" altLang="en-US" sz="3200" b="1" kern="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2D7879B-1BFB-485F-BE80-AD57997FE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272" y="1619351"/>
            <a:ext cx="6147284" cy="4204273"/>
          </a:xfrm>
          <a:prstGeom prst="rect">
            <a:avLst/>
          </a:prstGeom>
        </p:spPr>
      </p:pic>
    </p:spTree>
    <p:extLst>
      <p:ext uri="{BB962C8B-B14F-4D97-AF65-F5344CB8AC3E}">
        <p14:creationId xmlns:p14="http://schemas.microsoft.com/office/powerpoint/2010/main" val="2402721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71</a:t>
            </a:fld>
            <a:endParaRPr lang="en-US"/>
          </a:p>
        </p:txBody>
      </p:sp>
      <p:sp>
        <p:nvSpPr>
          <p:cNvPr id="5" name="Rectangle 2">
            <a:extLst>
              <a:ext uri="{FF2B5EF4-FFF2-40B4-BE49-F238E27FC236}">
                <a16:creationId xmlns:a16="http://schemas.microsoft.com/office/drawing/2014/main" id="{47D2432C-F28B-4751-8503-18B859F39069}"/>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Gaussian</a:t>
            </a:r>
            <a:endParaRPr lang="en-US" altLang="en-US" sz="3200" b="1" kern="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2D97554-A71B-4FD9-91D4-5F40680DCA79}"/>
              </a:ext>
            </a:extLst>
          </p:cNvPr>
          <p:cNvPicPr>
            <a:picLocks noChangeAspect="1"/>
          </p:cNvPicPr>
          <p:nvPr/>
        </p:nvPicPr>
        <p:blipFill rotWithShape="1">
          <a:blip r:embed="rId2"/>
          <a:srcRect b="13744"/>
          <a:stretch/>
        </p:blipFill>
        <p:spPr>
          <a:xfrm>
            <a:off x="876300" y="1207965"/>
            <a:ext cx="6959600" cy="4502271"/>
          </a:xfrm>
          <a:prstGeom prst="rect">
            <a:avLst/>
          </a:prstGeom>
        </p:spPr>
      </p:pic>
    </p:spTree>
    <p:extLst>
      <p:ext uri="{BB962C8B-B14F-4D97-AF65-F5344CB8AC3E}">
        <p14:creationId xmlns:p14="http://schemas.microsoft.com/office/powerpoint/2010/main" val="2545934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72</a:t>
            </a:fld>
            <a:endParaRPr lang="en-US"/>
          </a:p>
        </p:txBody>
      </p:sp>
      <p:pic>
        <p:nvPicPr>
          <p:cNvPr id="4" name="Picture 3">
            <a:extLst>
              <a:ext uri="{FF2B5EF4-FFF2-40B4-BE49-F238E27FC236}">
                <a16:creationId xmlns:a16="http://schemas.microsoft.com/office/drawing/2014/main" id="{4872FBF1-8AF4-479C-9088-F4A836B69C84}"/>
              </a:ext>
            </a:extLst>
          </p:cNvPr>
          <p:cNvPicPr>
            <a:picLocks noChangeAspect="1"/>
          </p:cNvPicPr>
          <p:nvPr/>
        </p:nvPicPr>
        <p:blipFill>
          <a:blip r:embed="rId2"/>
          <a:stretch>
            <a:fillRect/>
          </a:stretch>
        </p:blipFill>
        <p:spPr>
          <a:xfrm>
            <a:off x="1369344" y="1397000"/>
            <a:ext cx="7469856" cy="2273435"/>
          </a:xfrm>
          <a:prstGeom prst="rect">
            <a:avLst/>
          </a:prstGeom>
        </p:spPr>
      </p:pic>
      <p:pic>
        <p:nvPicPr>
          <p:cNvPr id="6" name="Content Placeholder 7">
            <a:extLst>
              <a:ext uri="{FF2B5EF4-FFF2-40B4-BE49-F238E27FC236}">
                <a16:creationId xmlns:a16="http://schemas.microsoft.com/office/drawing/2014/main" id="{A52989F6-7B3C-4561-96FE-53240B6758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1702" y="3848166"/>
            <a:ext cx="2856807" cy="2273435"/>
          </a:xfrm>
        </p:spPr>
      </p:pic>
      <p:pic>
        <p:nvPicPr>
          <p:cNvPr id="7" name="Picture 6">
            <a:extLst>
              <a:ext uri="{FF2B5EF4-FFF2-40B4-BE49-F238E27FC236}">
                <a16:creationId xmlns:a16="http://schemas.microsoft.com/office/drawing/2014/main" id="{B01AF027-AFDA-4FA4-806F-B17B93C8E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00" y="4131445"/>
            <a:ext cx="3937000" cy="1231900"/>
          </a:xfrm>
          <a:prstGeom prst="rect">
            <a:avLst/>
          </a:prstGeom>
        </p:spPr>
      </p:pic>
      <p:sp>
        <p:nvSpPr>
          <p:cNvPr id="8" name="Rectangle 2">
            <a:extLst>
              <a:ext uri="{FF2B5EF4-FFF2-40B4-BE49-F238E27FC236}">
                <a16:creationId xmlns:a16="http://schemas.microsoft.com/office/drawing/2014/main" id="{6AF8C1A3-B4C6-4C46-A19A-7B1C67BB8675}"/>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Gaussian</a:t>
            </a:r>
            <a:endParaRPr lang="en-US" altLang="en-US" sz="3200" b="1"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49903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73</a:t>
            </a:fld>
            <a:endParaRPr lang="en-US"/>
          </a:p>
        </p:txBody>
      </p:sp>
      <p:sp>
        <p:nvSpPr>
          <p:cNvPr id="8" name="Rectangle 2">
            <a:extLst>
              <a:ext uri="{FF2B5EF4-FFF2-40B4-BE49-F238E27FC236}">
                <a16:creationId xmlns:a16="http://schemas.microsoft.com/office/drawing/2014/main" id="{6AF8C1A3-B4C6-4C46-A19A-7B1C67BB8675}"/>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Gaussian</a:t>
            </a:r>
            <a:endParaRPr lang="en-US" altLang="en-US" sz="3200" b="1" kern="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6855525-928D-4268-B3ED-4A62616C89BE}"/>
              </a:ext>
            </a:extLst>
          </p:cNvPr>
          <p:cNvPicPr>
            <a:picLocks noChangeAspect="1"/>
          </p:cNvPicPr>
          <p:nvPr/>
        </p:nvPicPr>
        <p:blipFill rotWithShape="1">
          <a:blip r:embed="rId2"/>
          <a:srcRect r="25695"/>
          <a:stretch/>
        </p:blipFill>
        <p:spPr>
          <a:xfrm>
            <a:off x="876300" y="1443596"/>
            <a:ext cx="6794500" cy="2472208"/>
          </a:xfrm>
          <a:prstGeom prst="rect">
            <a:avLst/>
          </a:prstGeom>
        </p:spPr>
      </p:pic>
      <p:pic>
        <p:nvPicPr>
          <p:cNvPr id="10" name="Picture 9">
            <a:extLst>
              <a:ext uri="{FF2B5EF4-FFF2-40B4-BE49-F238E27FC236}">
                <a16:creationId xmlns:a16="http://schemas.microsoft.com/office/drawing/2014/main" id="{456B167B-884C-462C-8D6F-2D64719EF740}"/>
              </a:ext>
            </a:extLst>
          </p:cNvPr>
          <p:cNvPicPr>
            <a:picLocks noChangeAspect="1"/>
          </p:cNvPicPr>
          <p:nvPr/>
        </p:nvPicPr>
        <p:blipFill>
          <a:blip r:embed="rId3"/>
          <a:stretch>
            <a:fillRect/>
          </a:stretch>
        </p:blipFill>
        <p:spPr>
          <a:xfrm>
            <a:off x="1593850" y="3817809"/>
            <a:ext cx="5359400" cy="2091895"/>
          </a:xfrm>
          <a:prstGeom prst="rect">
            <a:avLst/>
          </a:prstGeom>
        </p:spPr>
      </p:pic>
    </p:spTree>
    <p:extLst>
      <p:ext uri="{BB962C8B-B14F-4D97-AF65-F5344CB8AC3E}">
        <p14:creationId xmlns:p14="http://schemas.microsoft.com/office/powerpoint/2010/main" val="3673853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74</a:t>
            </a:fld>
            <a:endParaRPr lang="en-US"/>
          </a:p>
        </p:txBody>
      </p:sp>
      <p:sp>
        <p:nvSpPr>
          <p:cNvPr id="4" name="Rectangle 2">
            <a:extLst>
              <a:ext uri="{FF2B5EF4-FFF2-40B4-BE49-F238E27FC236}">
                <a16:creationId xmlns:a16="http://schemas.microsoft.com/office/drawing/2014/main" id="{9FE79535-CB07-E848-9227-938A850AE263}"/>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Image Sharpening</a:t>
            </a:r>
            <a:endParaRPr lang="en-US" altLang="en-US" sz="3200" b="1" kern="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C08B4A8-9460-4629-9376-D59ED41B1E70}"/>
              </a:ext>
            </a:extLst>
          </p:cNvPr>
          <p:cNvSpPr txBox="1">
            <a:spLocks noChangeArrowheads="1"/>
          </p:cNvSpPr>
          <p:nvPr/>
        </p:nvSpPr>
        <p:spPr bwMode="auto">
          <a:xfrm>
            <a:off x="269131" y="1504544"/>
            <a:ext cx="4776281"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31458" indent="-231458" algn="l" rtl="0" eaLnBrk="1" fontAlgn="base" hangingPunct="1">
              <a:spcBef>
                <a:spcPts val="675"/>
              </a:spcBef>
              <a:spcAft>
                <a:spcPct val="0"/>
              </a:spcAft>
              <a:buClr>
                <a:srgbClr val="B99B49"/>
              </a:buClr>
              <a:buFont typeface="Wingdings" charset="2"/>
              <a:buChar char="§"/>
              <a:defRPr sz="1620">
                <a:solidFill>
                  <a:schemeClr val="tx1"/>
                </a:solidFill>
                <a:latin typeface="+mn-lt"/>
                <a:ea typeface="+mn-ea"/>
                <a:cs typeface="+mn-cs"/>
              </a:defRPr>
            </a:lvl1pPr>
            <a:lvl2pPr marL="501491" indent="-192881" algn="l" rtl="0" eaLnBrk="1" fontAlgn="base" hangingPunct="1">
              <a:spcBef>
                <a:spcPts val="675"/>
              </a:spcBef>
              <a:spcAft>
                <a:spcPct val="0"/>
              </a:spcAft>
              <a:buClr>
                <a:srgbClr val="B99B49"/>
              </a:buClr>
              <a:buFont typeface="Lucida Grande"/>
              <a:buChar char="»"/>
              <a:defRPr>
                <a:solidFill>
                  <a:schemeClr val="tx1"/>
                </a:solidFill>
                <a:latin typeface="+mn-lt"/>
                <a:ea typeface="+mn-ea"/>
                <a:cs typeface="+mn-cs"/>
              </a:defRPr>
            </a:lvl2pPr>
            <a:lvl3pPr marL="771525" indent="-154305" algn="l" rtl="0" eaLnBrk="1" fontAlgn="base" hangingPunct="1">
              <a:spcBef>
                <a:spcPts val="675"/>
              </a:spcBef>
              <a:spcAft>
                <a:spcPct val="0"/>
              </a:spcAft>
              <a:buClr>
                <a:srgbClr val="B99B49"/>
              </a:buClr>
              <a:buFont typeface="Wingdings" charset="2"/>
              <a:buChar char="§"/>
              <a:defRPr>
                <a:solidFill>
                  <a:schemeClr val="tx1"/>
                </a:solidFill>
                <a:latin typeface="+mn-lt"/>
                <a:ea typeface="+mn-ea"/>
                <a:cs typeface="+mn-cs"/>
              </a:defRPr>
            </a:lvl3pPr>
            <a:lvl4pPr marL="1080135" indent="-154305" algn="l" rtl="0" eaLnBrk="1" fontAlgn="base" hangingPunct="1">
              <a:spcBef>
                <a:spcPts val="675"/>
              </a:spcBef>
              <a:spcAft>
                <a:spcPct val="0"/>
              </a:spcAft>
              <a:buClr>
                <a:srgbClr val="B99B49"/>
              </a:buClr>
              <a:buFont typeface="Lucida Grande"/>
              <a:buChar char="»"/>
              <a:defRPr>
                <a:solidFill>
                  <a:schemeClr val="tx1"/>
                </a:solidFill>
                <a:latin typeface="+mn-lt"/>
                <a:ea typeface="+mn-ea"/>
                <a:cs typeface="+mn-cs"/>
              </a:defRPr>
            </a:lvl4pPr>
            <a:lvl5pPr marL="1388745" indent="-154305" algn="l" rtl="0" eaLnBrk="1" fontAlgn="base" hangingPunct="1">
              <a:spcBef>
                <a:spcPts val="675"/>
              </a:spcBef>
              <a:spcAft>
                <a:spcPct val="0"/>
              </a:spcAft>
              <a:buClr>
                <a:srgbClr val="B99B49"/>
              </a:buClr>
              <a:buFont typeface="Wingdings" charset="2"/>
              <a:buChar char="§"/>
              <a:defRPr>
                <a:solidFill>
                  <a:schemeClr val="tx1"/>
                </a:solidFill>
                <a:latin typeface="+mn-lt"/>
                <a:ea typeface="+mn-ea"/>
                <a:cs typeface="+mn-cs"/>
              </a:defRPr>
            </a:lvl5pPr>
            <a:lvl6pPr marL="169735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6pPr>
            <a:lvl7pPr marL="200596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7pPr>
            <a:lvl8pPr marL="231457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8pPr>
            <a:lvl9pPr marL="262318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9pPr>
          </a:lstStyle>
          <a:p>
            <a:r>
              <a:rPr lang="en-US" altLang="en-US" sz="2600" kern="0" dirty="0">
                <a:latin typeface="Times New Roman" panose="02020603050405020304" pitchFamily="18" charset="0"/>
                <a:cs typeface="Times New Roman" panose="02020603050405020304" pitchFamily="18" charset="0"/>
              </a:rPr>
              <a:t>First derivative  “gradient”</a:t>
            </a:r>
          </a:p>
          <a:p>
            <a:endParaRPr lang="en-US" altLang="en-US" sz="2600" kern="0" dirty="0"/>
          </a:p>
          <a:p>
            <a:endParaRPr lang="en-US" altLang="en-US" sz="2600" kern="0" dirty="0"/>
          </a:p>
          <a:p>
            <a:endParaRPr lang="en-US" altLang="en-US" sz="2600" kern="0" dirty="0"/>
          </a:p>
          <a:p>
            <a:r>
              <a:rPr lang="en-US" altLang="en-US" sz="2600" kern="0" dirty="0">
                <a:latin typeface="Times New Roman" panose="02020603050405020304" pitchFamily="18" charset="0"/>
                <a:cs typeface="Times New Roman" panose="02020603050405020304" pitchFamily="18" charset="0"/>
              </a:rPr>
              <a:t>Second derivative</a:t>
            </a:r>
          </a:p>
        </p:txBody>
      </p:sp>
      <p:graphicFrame>
        <p:nvGraphicFramePr>
          <p:cNvPr id="6" name="Object 5">
            <a:extLst>
              <a:ext uri="{FF2B5EF4-FFF2-40B4-BE49-F238E27FC236}">
                <a16:creationId xmlns:a16="http://schemas.microsoft.com/office/drawing/2014/main" id="{96DF70F0-9601-4957-893E-0C65083301AF}"/>
              </a:ext>
            </a:extLst>
          </p:cNvPr>
          <p:cNvGraphicFramePr>
            <a:graphicFrameLocks noChangeAspect="1"/>
          </p:cNvGraphicFramePr>
          <p:nvPr>
            <p:extLst>
              <p:ext uri="{D42A27DB-BD31-4B8C-83A1-F6EECF244321}">
                <p14:modId xmlns:p14="http://schemas.microsoft.com/office/powerpoint/2010/main" val="2008037917"/>
              </p:ext>
            </p:extLst>
          </p:nvPr>
        </p:nvGraphicFramePr>
        <p:xfrm>
          <a:off x="945931" y="2299908"/>
          <a:ext cx="2399489" cy="696194"/>
        </p:xfrm>
        <a:graphic>
          <a:graphicData uri="http://schemas.openxmlformats.org/presentationml/2006/ole">
            <mc:AlternateContent xmlns:mc="http://schemas.openxmlformats.org/markup-compatibility/2006">
              <mc:Choice xmlns:v="urn:schemas-microsoft-com:vml" Requires="v">
                <p:oleObj spid="_x0000_s2078" name="Equation" r:id="rId3" imgW="17777778" imgH="5155556" progId="Equation.3">
                  <p:embed/>
                </p:oleObj>
              </mc:Choice>
              <mc:Fallback>
                <p:oleObj name="Equation" r:id="rId3" imgW="17777778" imgH="5155556" progId="Equation.3">
                  <p:embed/>
                  <p:pic>
                    <p:nvPicPr>
                      <p:cNvPr id="3789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31" y="2299908"/>
                        <a:ext cx="2399489" cy="696194"/>
                      </a:xfrm>
                      <a:prstGeom prst="rect">
                        <a:avLst/>
                      </a:prstGeom>
                      <a:noFill/>
                      <a:ln>
                        <a:noFill/>
                      </a:ln>
                      <a:effectLst/>
                    </p:spPr>
                  </p:pic>
                </p:oleObj>
              </mc:Fallback>
            </mc:AlternateContent>
          </a:graphicData>
        </a:graphic>
      </p:graphicFrame>
      <p:graphicFrame>
        <p:nvGraphicFramePr>
          <p:cNvPr id="7" name="Object 7">
            <a:extLst>
              <a:ext uri="{FF2B5EF4-FFF2-40B4-BE49-F238E27FC236}">
                <a16:creationId xmlns:a16="http://schemas.microsoft.com/office/drawing/2014/main" id="{607EEB34-0C14-495E-A857-203E4EF0888B}"/>
              </a:ext>
            </a:extLst>
          </p:cNvPr>
          <p:cNvGraphicFramePr>
            <a:graphicFrameLocks noChangeAspect="1"/>
          </p:cNvGraphicFramePr>
          <p:nvPr>
            <p:extLst>
              <p:ext uri="{D42A27DB-BD31-4B8C-83A1-F6EECF244321}">
                <p14:modId xmlns:p14="http://schemas.microsoft.com/office/powerpoint/2010/main" val="228724550"/>
              </p:ext>
            </p:extLst>
          </p:nvPr>
        </p:nvGraphicFramePr>
        <p:xfrm>
          <a:off x="945931" y="4296564"/>
          <a:ext cx="3775227" cy="726361"/>
        </p:xfrm>
        <a:graphic>
          <a:graphicData uri="http://schemas.openxmlformats.org/presentationml/2006/ole">
            <mc:AlternateContent xmlns:mc="http://schemas.openxmlformats.org/markup-compatibility/2006">
              <mc:Choice xmlns:v="urn:schemas-microsoft-com:vml" Requires="v">
                <p:oleObj spid="_x0000_s2079" name="Equation" r:id="rId5" imgW="16355556" imgH="3149206" progId="Equation.3">
                  <p:embed/>
                </p:oleObj>
              </mc:Choice>
              <mc:Fallback>
                <p:oleObj name="Equation" r:id="rId5" imgW="16355556" imgH="3149206" progId="Equation.3">
                  <p:embed/>
                  <p:pic>
                    <p:nvPicPr>
                      <p:cNvPr id="37892"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931" y="4296564"/>
                        <a:ext cx="3775227" cy="726361"/>
                      </a:xfrm>
                      <a:prstGeom prst="rect">
                        <a:avLst/>
                      </a:prstGeom>
                      <a:noFill/>
                      <a:ln>
                        <a:noFill/>
                      </a:ln>
                      <a:effectLst/>
                    </p:spPr>
                  </p:pic>
                </p:oleObj>
              </mc:Fallback>
            </mc:AlternateContent>
          </a:graphicData>
        </a:graphic>
      </p:graphicFrame>
      <p:pic>
        <p:nvPicPr>
          <p:cNvPr id="8" name="Picture 7">
            <a:extLst>
              <a:ext uri="{FF2B5EF4-FFF2-40B4-BE49-F238E27FC236}">
                <a16:creationId xmlns:a16="http://schemas.microsoft.com/office/drawing/2014/main" id="{55A964B9-8CA9-4466-BCD7-803FDE927A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4051" y="1504544"/>
            <a:ext cx="3831973" cy="3683637"/>
          </a:xfrm>
          <a:prstGeom prst="rect">
            <a:avLst/>
          </a:prstGeom>
        </p:spPr>
      </p:pic>
    </p:spTree>
    <p:extLst>
      <p:ext uri="{BB962C8B-B14F-4D97-AF65-F5344CB8AC3E}">
        <p14:creationId xmlns:p14="http://schemas.microsoft.com/office/powerpoint/2010/main" val="3821759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75</a:t>
            </a:fld>
            <a:endParaRPr lang="en-US"/>
          </a:p>
        </p:txBody>
      </p:sp>
      <p:sp>
        <p:nvSpPr>
          <p:cNvPr id="5" name="Rectangle 2">
            <a:extLst>
              <a:ext uri="{FF2B5EF4-FFF2-40B4-BE49-F238E27FC236}">
                <a16:creationId xmlns:a16="http://schemas.microsoft.com/office/drawing/2014/main" id="{47D2432C-F28B-4751-8503-18B859F39069}"/>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Image Sharpening</a:t>
            </a:r>
            <a:endParaRPr lang="en-US" altLang="en-US" sz="3200" b="1" kern="0" dirty="0">
              <a:latin typeface="Times New Roman" panose="02020603050405020304" pitchFamily="18" charset="0"/>
              <a:cs typeface="Times New Roman" panose="02020603050405020304" pitchFamily="18" charset="0"/>
            </a:endParaRPr>
          </a:p>
        </p:txBody>
      </p:sp>
      <p:sp>
        <p:nvSpPr>
          <p:cNvPr id="6" name="Rectangle 4">
            <a:extLst>
              <a:ext uri="{FF2B5EF4-FFF2-40B4-BE49-F238E27FC236}">
                <a16:creationId xmlns:a16="http://schemas.microsoft.com/office/drawing/2014/main" id="{5268D07B-D3AD-417C-8F32-24B010057105}"/>
              </a:ext>
            </a:extLst>
          </p:cNvPr>
          <p:cNvSpPr txBox="1">
            <a:spLocks noChangeArrowheads="1"/>
          </p:cNvSpPr>
          <p:nvPr/>
        </p:nvSpPr>
        <p:spPr bwMode="auto">
          <a:xfrm>
            <a:off x="457199" y="1600200"/>
            <a:ext cx="7519481"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231458" indent="-231458" algn="l" rtl="0" eaLnBrk="1" fontAlgn="base" hangingPunct="1">
              <a:spcBef>
                <a:spcPts val="675"/>
              </a:spcBef>
              <a:spcAft>
                <a:spcPct val="0"/>
              </a:spcAft>
              <a:buClr>
                <a:srgbClr val="B99B49"/>
              </a:buClr>
              <a:buFont typeface="Wingdings" charset="2"/>
              <a:buChar char="§"/>
              <a:defRPr sz="1620">
                <a:solidFill>
                  <a:schemeClr val="tx1"/>
                </a:solidFill>
                <a:latin typeface="+mn-lt"/>
                <a:ea typeface="+mn-ea"/>
                <a:cs typeface="+mn-cs"/>
              </a:defRPr>
            </a:lvl1pPr>
            <a:lvl2pPr marL="501491" indent="-192881" algn="l" rtl="0" eaLnBrk="1" fontAlgn="base" hangingPunct="1">
              <a:spcBef>
                <a:spcPts val="675"/>
              </a:spcBef>
              <a:spcAft>
                <a:spcPct val="0"/>
              </a:spcAft>
              <a:buClr>
                <a:srgbClr val="B99B49"/>
              </a:buClr>
              <a:buFont typeface="Lucida Grande"/>
              <a:buChar char="»"/>
              <a:defRPr>
                <a:solidFill>
                  <a:schemeClr val="tx1"/>
                </a:solidFill>
                <a:latin typeface="+mn-lt"/>
                <a:ea typeface="+mn-ea"/>
                <a:cs typeface="+mn-cs"/>
              </a:defRPr>
            </a:lvl2pPr>
            <a:lvl3pPr marL="771525" indent="-154305" algn="l" rtl="0" eaLnBrk="1" fontAlgn="base" hangingPunct="1">
              <a:spcBef>
                <a:spcPts val="675"/>
              </a:spcBef>
              <a:spcAft>
                <a:spcPct val="0"/>
              </a:spcAft>
              <a:buClr>
                <a:srgbClr val="B99B49"/>
              </a:buClr>
              <a:buFont typeface="Wingdings" charset="2"/>
              <a:buChar char="§"/>
              <a:defRPr>
                <a:solidFill>
                  <a:schemeClr val="tx1"/>
                </a:solidFill>
                <a:latin typeface="+mn-lt"/>
                <a:ea typeface="+mn-ea"/>
                <a:cs typeface="+mn-cs"/>
              </a:defRPr>
            </a:lvl3pPr>
            <a:lvl4pPr marL="1080135" indent="-154305" algn="l" rtl="0" eaLnBrk="1" fontAlgn="base" hangingPunct="1">
              <a:spcBef>
                <a:spcPts val="675"/>
              </a:spcBef>
              <a:spcAft>
                <a:spcPct val="0"/>
              </a:spcAft>
              <a:buClr>
                <a:srgbClr val="B99B49"/>
              </a:buClr>
              <a:buFont typeface="Lucida Grande"/>
              <a:buChar char="»"/>
              <a:defRPr>
                <a:solidFill>
                  <a:schemeClr val="tx1"/>
                </a:solidFill>
                <a:latin typeface="+mn-lt"/>
                <a:ea typeface="+mn-ea"/>
                <a:cs typeface="+mn-cs"/>
              </a:defRPr>
            </a:lvl4pPr>
            <a:lvl5pPr marL="1388745" indent="-154305" algn="l" rtl="0" eaLnBrk="1" fontAlgn="base" hangingPunct="1">
              <a:spcBef>
                <a:spcPts val="675"/>
              </a:spcBef>
              <a:spcAft>
                <a:spcPct val="0"/>
              </a:spcAft>
              <a:buClr>
                <a:srgbClr val="B99B49"/>
              </a:buClr>
              <a:buFont typeface="Wingdings" charset="2"/>
              <a:buChar char="§"/>
              <a:defRPr>
                <a:solidFill>
                  <a:schemeClr val="tx1"/>
                </a:solidFill>
                <a:latin typeface="+mn-lt"/>
                <a:ea typeface="+mn-ea"/>
                <a:cs typeface="+mn-cs"/>
              </a:defRPr>
            </a:lvl5pPr>
            <a:lvl6pPr marL="169735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6pPr>
            <a:lvl7pPr marL="200596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7pPr>
            <a:lvl8pPr marL="231457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8pPr>
            <a:lvl9pPr marL="2623185" indent="-154305"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9pPr>
          </a:lstStyle>
          <a:p>
            <a:r>
              <a:rPr lang="en-US" altLang="en-US" sz="2600" kern="0" dirty="0">
                <a:latin typeface="Times New Roman" panose="02020603050405020304" pitchFamily="18" charset="0"/>
                <a:cs typeface="Times New Roman" panose="02020603050405020304" pitchFamily="18" charset="0"/>
              </a:rPr>
              <a:t>First derivative  “gradient”</a:t>
            </a:r>
          </a:p>
          <a:p>
            <a:endParaRPr lang="en-US" altLang="en-US" sz="2600" kern="0" dirty="0">
              <a:latin typeface="Times New Roman" panose="02020603050405020304" pitchFamily="18" charset="0"/>
              <a:cs typeface="Times New Roman" panose="02020603050405020304" pitchFamily="18" charset="0"/>
            </a:endParaRPr>
          </a:p>
          <a:p>
            <a:endParaRPr lang="en-US" altLang="en-US" sz="2600" kern="0" dirty="0"/>
          </a:p>
          <a:p>
            <a:pPr marL="0" indent="0">
              <a:buNone/>
            </a:pPr>
            <a:endParaRPr lang="en-US" altLang="en-US" sz="2600" kern="0" dirty="0"/>
          </a:p>
          <a:p>
            <a:r>
              <a:rPr lang="en-US" altLang="en-US" sz="2600" kern="0" dirty="0">
                <a:latin typeface="Times New Roman" panose="02020603050405020304" pitchFamily="18" charset="0"/>
                <a:cs typeface="Times New Roman" panose="02020603050405020304" pitchFamily="18" charset="0"/>
              </a:rPr>
              <a:t>Second derivative</a:t>
            </a:r>
          </a:p>
        </p:txBody>
      </p:sp>
      <p:pic>
        <p:nvPicPr>
          <p:cNvPr id="7" name="Picture 6">
            <a:extLst>
              <a:ext uri="{FF2B5EF4-FFF2-40B4-BE49-F238E27FC236}">
                <a16:creationId xmlns:a16="http://schemas.microsoft.com/office/drawing/2014/main" id="{396B1F49-EA8D-4ED1-90A2-064184D12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5081" y="2105768"/>
            <a:ext cx="3907548" cy="1266046"/>
          </a:xfrm>
          <a:prstGeom prst="rect">
            <a:avLst/>
          </a:prstGeom>
        </p:spPr>
      </p:pic>
      <p:pic>
        <p:nvPicPr>
          <p:cNvPr id="8" name="Picture 7">
            <a:extLst>
              <a:ext uri="{FF2B5EF4-FFF2-40B4-BE49-F238E27FC236}">
                <a16:creationId xmlns:a16="http://schemas.microsoft.com/office/drawing/2014/main" id="{E00671F9-B781-45A5-BF5C-C1A44746F35F}"/>
              </a:ext>
            </a:extLst>
          </p:cNvPr>
          <p:cNvPicPr>
            <a:picLocks noChangeAspect="1"/>
          </p:cNvPicPr>
          <p:nvPr/>
        </p:nvPicPr>
        <p:blipFill rotWithShape="1">
          <a:blip r:embed="rId3">
            <a:extLst>
              <a:ext uri="{28A0092B-C50C-407E-A947-70E740481C1C}">
                <a14:useLocalDpi xmlns:a14="http://schemas.microsoft.com/office/drawing/2010/main" val="0"/>
              </a:ext>
            </a:extLst>
          </a:blip>
          <a:srcRect l="27548" t="68342" r="26998"/>
          <a:stretch/>
        </p:blipFill>
        <p:spPr>
          <a:xfrm>
            <a:off x="2785081" y="4003202"/>
            <a:ext cx="2762250" cy="1542258"/>
          </a:xfrm>
          <a:prstGeom prst="rect">
            <a:avLst/>
          </a:prstGeom>
        </p:spPr>
      </p:pic>
    </p:spTree>
    <p:extLst>
      <p:ext uri="{BB962C8B-B14F-4D97-AF65-F5344CB8AC3E}">
        <p14:creationId xmlns:p14="http://schemas.microsoft.com/office/powerpoint/2010/main" val="1188380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76</a:t>
            </a:fld>
            <a:endParaRPr lang="en-US"/>
          </a:p>
        </p:txBody>
      </p:sp>
      <p:sp>
        <p:nvSpPr>
          <p:cNvPr id="5" name="Rectangle 2">
            <a:extLst>
              <a:ext uri="{FF2B5EF4-FFF2-40B4-BE49-F238E27FC236}">
                <a16:creationId xmlns:a16="http://schemas.microsoft.com/office/drawing/2014/main" id="{47D2432C-F28B-4751-8503-18B859F39069}"/>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Image Sharpening</a:t>
            </a:r>
            <a:endParaRPr lang="en-US" altLang="en-US" sz="3200" b="1" kern="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E0C814D-CAB8-466C-A254-EA5E11D2F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787" y="1753983"/>
            <a:ext cx="5607727" cy="4495451"/>
          </a:xfrm>
          <a:prstGeom prst="rect">
            <a:avLst/>
          </a:prstGeom>
        </p:spPr>
      </p:pic>
      <p:sp>
        <p:nvSpPr>
          <p:cNvPr id="2" name="Rectangle 1">
            <a:extLst>
              <a:ext uri="{FF2B5EF4-FFF2-40B4-BE49-F238E27FC236}">
                <a16:creationId xmlns:a16="http://schemas.microsoft.com/office/drawing/2014/main" id="{DE275A5E-294C-4D6D-B0B3-C98D02522C14}"/>
              </a:ext>
            </a:extLst>
          </p:cNvPr>
          <p:cNvSpPr/>
          <p:nvPr/>
        </p:nvSpPr>
        <p:spPr>
          <a:xfrm>
            <a:off x="3697005" y="1292318"/>
            <a:ext cx="2225289" cy="461665"/>
          </a:xfrm>
          <a:prstGeom prst="rect">
            <a:avLst/>
          </a:prstGeom>
        </p:spPr>
        <p:txBody>
          <a:bodyPr wrap="none">
            <a:spAutoFit/>
          </a:bodyPr>
          <a:lstStyle/>
          <a:p>
            <a:r>
              <a:rPr lang="en-US" altLang="en-US" sz="2400" b="1" dirty="0">
                <a:latin typeface="Times New Roman" panose="02020603050405020304" pitchFamily="18" charset="0"/>
                <a:cs typeface="Times New Roman" panose="02020603050405020304" pitchFamily="18" charset="0"/>
              </a:rPr>
              <a:t>Laplacian filter</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2956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77</a:t>
            </a:fld>
            <a:endParaRPr lang="en-US"/>
          </a:p>
        </p:txBody>
      </p:sp>
      <p:sp>
        <p:nvSpPr>
          <p:cNvPr id="5" name="Rectangle 2">
            <a:extLst>
              <a:ext uri="{FF2B5EF4-FFF2-40B4-BE49-F238E27FC236}">
                <a16:creationId xmlns:a16="http://schemas.microsoft.com/office/drawing/2014/main" id="{47D2432C-F28B-4751-8503-18B859F39069}"/>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Image Sharpening</a:t>
            </a:r>
            <a:endParaRPr lang="en-US" altLang="en-US" sz="3200" b="1" kern="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CF5395F-CBEE-4BF1-B6EA-88FABA48F268}"/>
              </a:ext>
            </a:extLst>
          </p:cNvPr>
          <p:cNvPicPr>
            <a:picLocks noChangeAspect="1"/>
          </p:cNvPicPr>
          <p:nvPr/>
        </p:nvPicPr>
        <p:blipFill>
          <a:blip r:embed="rId2"/>
          <a:stretch>
            <a:fillRect/>
          </a:stretch>
        </p:blipFill>
        <p:spPr>
          <a:xfrm>
            <a:off x="2387600" y="1454150"/>
            <a:ext cx="4368800" cy="4254500"/>
          </a:xfrm>
          <a:prstGeom prst="rect">
            <a:avLst/>
          </a:prstGeom>
        </p:spPr>
      </p:pic>
      <p:sp>
        <p:nvSpPr>
          <p:cNvPr id="6" name="Rectangle 5">
            <a:extLst>
              <a:ext uri="{FF2B5EF4-FFF2-40B4-BE49-F238E27FC236}">
                <a16:creationId xmlns:a16="http://schemas.microsoft.com/office/drawing/2014/main" id="{80FEADB4-7E07-4745-8B48-3186BD7FBF34}"/>
              </a:ext>
            </a:extLst>
          </p:cNvPr>
          <p:cNvSpPr/>
          <p:nvPr/>
        </p:nvSpPr>
        <p:spPr>
          <a:xfrm>
            <a:off x="628650" y="3181290"/>
            <a:ext cx="4572000" cy="800219"/>
          </a:xfrm>
          <a:prstGeom prst="rect">
            <a:avLst/>
          </a:prstGeom>
        </p:spPr>
        <p:txBody>
          <a:bodyPr>
            <a:spAutoFit/>
          </a:bodyPr>
          <a:lstStyle/>
          <a:p>
            <a:endParaRPr lang="en-US" sz="1000" dirty="0">
              <a:solidFill>
                <a:srgbClr val="000000"/>
              </a:solidFill>
              <a:latin typeface="Arial" charset="0"/>
            </a:endParaRPr>
          </a:p>
          <a:p>
            <a:r>
              <a:rPr lang="en-US" dirty="0">
                <a:solidFill>
                  <a:srgbClr val="000000"/>
                </a:solidFill>
                <a:latin typeface="Arial" charset="0"/>
              </a:rPr>
              <a:t>a 	b 	</a:t>
            </a:r>
          </a:p>
          <a:p>
            <a:r>
              <a:rPr lang="en-US" dirty="0">
                <a:solidFill>
                  <a:srgbClr val="000000"/>
                </a:solidFill>
                <a:latin typeface="Arial" charset="0"/>
              </a:rPr>
              <a:t>c 	d 	</a:t>
            </a:r>
          </a:p>
        </p:txBody>
      </p:sp>
    </p:spTree>
    <p:extLst>
      <p:ext uri="{BB962C8B-B14F-4D97-AF65-F5344CB8AC3E}">
        <p14:creationId xmlns:p14="http://schemas.microsoft.com/office/powerpoint/2010/main" val="3672052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78</a:t>
            </a:fld>
            <a:endParaRPr lang="en-US"/>
          </a:p>
        </p:txBody>
      </p:sp>
      <p:sp>
        <p:nvSpPr>
          <p:cNvPr id="5" name="Rectangle 2">
            <a:extLst>
              <a:ext uri="{FF2B5EF4-FFF2-40B4-BE49-F238E27FC236}">
                <a16:creationId xmlns:a16="http://schemas.microsoft.com/office/drawing/2014/main" id="{47D2432C-F28B-4751-8503-18B859F39069}"/>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Image Sharpening</a:t>
            </a:r>
            <a:endParaRPr lang="en-US" altLang="en-US" sz="3200" b="1" kern="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862094E-5BB6-4C67-81F5-BA1DDCA88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493" y="1270000"/>
            <a:ext cx="6985000" cy="4813300"/>
          </a:xfrm>
          <a:prstGeom prst="rect">
            <a:avLst/>
          </a:prstGeom>
        </p:spPr>
      </p:pic>
    </p:spTree>
    <p:extLst>
      <p:ext uri="{BB962C8B-B14F-4D97-AF65-F5344CB8AC3E}">
        <p14:creationId xmlns:p14="http://schemas.microsoft.com/office/powerpoint/2010/main" val="29563573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79</a:t>
            </a:fld>
            <a:endParaRPr lang="en-US"/>
          </a:p>
        </p:txBody>
      </p:sp>
      <p:sp>
        <p:nvSpPr>
          <p:cNvPr id="5" name="Rectangle 2">
            <a:extLst>
              <a:ext uri="{FF2B5EF4-FFF2-40B4-BE49-F238E27FC236}">
                <a16:creationId xmlns:a16="http://schemas.microsoft.com/office/drawing/2014/main" id="{47D2432C-F28B-4751-8503-18B859F39069}"/>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Image Sharpening</a:t>
            </a:r>
            <a:endParaRPr lang="en-US" altLang="en-US" sz="3200" b="1" kern="0" dirty="0">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E8931959-4CCB-46A0-8E17-D9D5BEBBC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999" y="1265808"/>
            <a:ext cx="2960384" cy="432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 name="Picture 3">
            <a:extLst>
              <a:ext uri="{FF2B5EF4-FFF2-40B4-BE49-F238E27FC236}">
                <a16:creationId xmlns:a16="http://schemas.microsoft.com/office/drawing/2014/main" id="{3BCB7C4C-824C-4AEB-B928-CAA8B1B61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855" y="1655722"/>
            <a:ext cx="1389738" cy="3546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 name="TextBox 7">
            <a:extLst>
              <a:ext uri="{FF2B5EF4-FFF2-40B4-BE49-F238E27FC236}">
                <a16:creationId xmlns:a16="http://schemas.microsoft.com/office/drawing/2014/main" id="{1EF22A1E-D292-482E-9FFC-208AA04CAE8B}"/>
              </a:ext>
            </a:extLst>
          </p:cNvPr>
          <p:cNvSpPr txBox="1"/>
          <p:nvPr/>
        </p:nvSpPr>
        <p:spPr>
          <a:xfrm>
            <a:off x="2852029" y="5735582"/>
            <a:ext cx="45275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General way of image sharpening</a:t>
            </a:r>
          </a:p>
        </p:txBody>
      </p:sp>
    </p:spTree>
    <p:extLst>
      <p:ext uri="{BB962C8B-B14F-4D97-AF65-F5344CB8AC3E}">
        <p14:creationId xmlns:p14="http://schemas.microsoft.com/office/powerpoint/2010/main" val="2447527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3"/>
          <p:cNvSpPr>
            <a:spLocks noGrp="1" noChangeArrowheads="1"/>
          </p:cNvSpPr>
          <p:nvPr>
            <p:ph idx="1"/>
          </p:nvPr>
        </p:nvSpPr>
        <p:spPr>
          <a:xfrm>
            <a:off x="571500" y="1485900"/>
            <a:ext cx="8001000" cy="3886200"/>
          </a:xfrm>
        </p:spPr>
        <p:txBody>
          <a:bodyPr/>
          <a:lstStyle/>
          <a:p>
            <a:pPr>
              <a:spcAft>
                <a:spcPts val="1200"/>
              </a:spcAft>
            </a:pPr>
            <a:r>
              <a:rPr lang="en-US" altLang="en-US" sz="2400" dirty="0">
                <a:latin typeface="Times New Roman" panose="02020603050405020304" pitchFamily="18" charset="0"/>
                <a:cs typeface="Times New Roman" panose="02020603050405020304" pitchFamily="18" charset="0"/>
              </a:rPr>
              <a:t>The locations of (r</a:t>
            </a:r>
            <a:r>
              <a:rPr lang="en-US" altLang="en-US" sz="2400" baseline="-25000" dirty="0">
                <a:latin typeface="Times New Roman" panose="02020603050405020304" pitchFamily="18" charset="0"/>
                <a:cs typeface="Times New Roman" panose="02020603050405020304" pitchFamily="18" charset="0"/>
              </a:rPr>
              <a:t>1</a:t>
            </a:r>
            <a:r>
              <a:rPr lang="en-US" altLang="en-US" sz="2400" dirty="0">
                <a:latin typeface="Times New Roman" panose="02020603050405020304" pitchFamily="18" charset="0"/>
                <a:cs typeface="Times New Roman" panose="02020603050405020304" pitchFamily="18" charset="0"/>
              </a:rPr>
              <a:t>,s</a:t>
            </a:r>
            <a:r>
              <a:rPr lang="en-US" altLang="en-US" sz="2400" baseline="-25000" dirty="0">
                <a:latin typeface="Times New Roman" panose="02020603050405020304" pitchFamily="18" charset="0"/>
                <a:cs typeface="Times New Roman" panose="02020603050405020304" pitchFamily="18" charset="0"/>
              </a:rPr>
              <a:t>1</a:t>
            </a:r>
            <a:r>
              <a:rPr lang="en-US" altLang="en-US" sz="2400" dirty="0">
                <a:latin typeface="Times New Roman" panose="02020603050405020304" pitchFamily="18" charset="0"/>
                <a:cs typeface="Times New Roman" panose="02020603050405020304" pitchFamily="18" charset="0"/>
              </a:rPr>
              <a:t>) and (r</a:t>
            </a:r>
            <a:r>
              <a:rPr lang="en-US" altLang="en-US" sz="2400" baseline="-25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,s</a:t>
            </a:r>
            <a:r>
              <a:rPr lang="en-US" altLang="en-US" sz="2400" baseline="-25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control the shape of the transformation function.</a:t>
            </a:r>
          </a:p>
          <a:p>
            <a:pPr lvl="1"/>
            <a:r>
              <a:rPr lang="en-US" altLang="en-US" sz="2400" dirty="0">
                <a:latin typeface="Times New Roman" panose="02020603050405020304" pitchFamily="18" charset="0"/>
                <a:cs typeface="Times New Roman" panose="02020603050405020304" pitchFamily="18" charset="0"/>
              </a:rPr>
              <a:t>If r</a:t>
            </a:r>
            <a:r>
              <a:rPr lang="en-US" altLang="en-US" sz="2400" baseline="-25000" dirty="0">
                <a:latin typeface="Times New Roman" panose="02020603050405020304" pitchFamily="18" charset="0"/>
                <a:cs typeface="Times New Roman" panose="02020603050405020304" pitchFamily="18" charset="0"/>
              </a:rPr>
              <a:t>1</a:t>
            </a:r>
            <a:r>
              <a:rPr lang="en-US" altLang="en-US" sz="2400" dirty="0">
                <a:latin typeface="Times New Roman" panose="02020603050405020304" pitchFamily="18" charset="0"/>
                <a:cs typeface="Times New Roman" panose="02020603050405020304" pitchFamily="18" charset="0"/>
              </a:rPr>
              <a:t>= s</a:t>
            </a:r>
            <a:r>
              <a:rPr lang="en-US" altLang="en-US" sz="2400" baseline="-25000" dirty="0">
                <a:latin typeface="Times New Roman" panose="02020603050405020304" pitchFamily="18" charset="0"/>
                <a:cs typeface="Times New Roman" panose="02020603050405020304" pitchFamily="18" charset="0"/>
              </a:rPr>
              <a:t>1 </a:t>
            </a:r>
            <a:r>
              <a:rPr lang="en-US" altLang="en-US" sz="2400" dirty="0">
                <a:latin typeface="Times New Roman" panose="02020603050405020304" pitchFamily="18" charset="0"/>
                <a:cs typeface="Times New Roman" panose="02020603050405020304" pitchFamily="18" charset="0"/>
              </a:rPr>
              <a:t>and r</a:t>
            </a:r>
            <a:r>
              <a:rPr lang="en-US" altLang="en-US" sz="2400" baseline="-25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s</a:t>
            </a:r>
            <a:r>
              <a:rPr lang="en-US" altLang="en-US" sz="2400" baseline="-25000" dirty="0">
                <a:latin typeface="Times New Roman" panose="02020603050405020304" pitchFamily="18" charset="0"/>
                <a:cs typeface="Times New Roman" panose="02020603050405020304" pitchFamily="18" charset="0"/>
              </a:rPr>
              <a:t>2 </a:t>
            </a:r>
            <a:r>
              <a:rPr lang="en-US" altLang="en-US" sz="2400" dirty="0">
                <a:latin typeface="Times New Roman" panose="02020603050405020304" pitchFamily="18" charset="0"/>
                <a:cs typeface="Times New Roman" panose="02020603050405020304" pitchFamily="18" charset="0"/>
              </a:rPr>
              <a:t>the transformation is a linear function and produces no changes.</a:t>
            </a:r>
          </a:p>
          <a:p>
            <a:pPr lvl="1"/>
            <a:r>
              <a:rPr lang="en-US" altLang="en-US" sz="2400" dirty="0">
                <a:latin typeface="Times New Roman" panose="02020603050405020304" pitchFamily="18" charset="0"/>
                <a:cs typeface="Times New Roman" panose="02020603050405020304" pitchFamily="18" charset="0"/>
              </a:rPr>
              <a:t>If r</a:t>
            </a:r>
            <a:r>
              <a:rPr lang="en-US" altLang="en-US" sz="2400" baseline="-25000" dirty="0">
                <a:latin typeface="Times New Roman" panose="02020603050405020304" pitchFamily="18" charset="0"/>
                <a:cs typeface="Times New Roman" panose="02020603050405020304" pitchFamily="18" charset="0"/>
              </a:rPr>
              <a:t>1</a:t>
            </a:r>
            <a:r>
              <a:rPr lang="en-US" altLang="en-US" sz="2400" dirty="0">
                <a:latin typeface="Times New Roman" panose="02020603050405020304" pitchFamily="18" charset="0"/>
                <a:cs typeface="Times New Roman" panose="02020603050405020304" pitchFamily="18" charset="0"/>
              </a:rPr>
              <a:t>=r</a:t>
            </a:r>
            <a:r>
              <a:rPr lang="en-US" altLang="en-US" sz="2400" baseline="-25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s</a:t>
            </a:r>
            <a:r>
              <a:rPr lang="en-US" altLang="en-US" sz="2400" baseline="-25000" dirty="0">
                <a:latin typeface="Times New Roman" panose="02020603050405020304" pitchFamily="18" charset="0"/>
                <a:cs typeface="Times New Roman" panose="02020603050405020304" pitchFamily="18" charset="0"/>
              </a:rPr>
              <a:t>1</a:t>
            </a:r>
            <a:r>
              <a:rPr lang="en-US" altLang="en-US" sz="2400" dirty="0">
                <a:latin typeface="Times New Roman" panose="02020603050405020304" pitchFamily="18" charset="0"/>
                <a:cs typeface="Times New Roman" panose="02020603050405020304" pitchFamily="18" charset="0"/>
              </a:rPr>
              <a:t>=0 and s</a:t>
            </a:r>
            <a:r>
              <a:rPr lang="en-US" altLang="en-US" sz="2400" baseline="-25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=L-1, the transformation becomes a thresholding function that creates a binary image.</a:t>
            </a:r>
          </a:p>
          <a:p>
            <a:pPr lvl="1"/>
            <a:r>
              <a:rPr lang="en-US" altLang="en-US" sz="2400" dirty="0">
                <a:latin typeface="Times New Roman" panose="02020603050405020304" pitchFamily="18" charset="0"/>
                <a:cs typeface="Times New Roman" panose="02020603050405020304" pitchFamily="18" charset="0"/>
              </a:rPr>
              <a:t>Intermediate values of (r</a:t>
            </a:r>
            <a:r>
              <a:rPr lang="en-US" altLang="en-US" sz="2400" baseline="-25000" dirty="0">
                <a:latin typeface="Times New Roman" panose="02020603050405020304" pitchFamily="18" charset="0"/>
                <a:cs typeface="Times New Roman" panose="02020603050405020304" pitchFamily="18" charset="0"/>
              </a:rPr>
              <a:t>1</a:t>
            </a:r>
            <a:r>
              <a:rPr lang="en-US" altLang="en-US" sz="2400" dirty="0">
                <a:latin typeface="Times New Roman" panose="02020603050405020304" pitchFamily="18" charset="0"/>
                <a:cs typeface="Times New Roman" panose="02020603050405020304" pitchFamily="18" charset="0"/>
              </a:rPr>
              <a:t>,s</a:t>
            </a:r>
            <a:r>
              <a:rPr lang="en-US" altLang="en-US" sz="2400" baseline="-25000" dirty="0">
                <a:latin typeface="Times New Roman" panose="02020603050405020304" pitchFamily="18" charset="0"/>
                <a:cs typeface="Times New Roman" panose="02020603050405020304" pitchFamily="18" charset="0"/>
              </a:rPr>
              <a:t>1</a:t>
            </a:r>
            <a:r>
              <a:rPr lang="en-US" altLang="en-US" sz="2400" dirty="0">
                <a:latin typeface="Times New Roman" panose="02020603050405020304" pitchFamily="18" charset="0"/>
                <a:cs typeface="Times New Roman" panose="02020603050405020304" pitchFamily="18" charset="0"/>
              </a:rPr>
              <a:t>) and (r</a:t>
            </a:r>
            <a:r>
              <a:rPr lang="en-US" altLang="en-US" sz="2400" baseline="-25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,s</a:t>
            </a:r>
            <a:r>
              <a:rPr lang="en-US" altLang="en-US" sz="2400" baseline="-25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produce various degrees of spread in the gray levels of the output image, thus affecting its contrast.</a:t>
            </a:r>
          </a:p>
          <a:p>
            <a:pPr lvl="1"/>
            <a:r>
              <a:rPr lang="en-US" altLang="en-US" sz="2400" dirty="0">
                <a:latin typeface="Times New Roman" panose="02020603050405020304" pitchFamily="18" charset="0"/>
                <a:cs typeface="Times New Roman" panose="02020603050405020304" pitchFamily="18" charset="0"/>
              </a:rPr>
              <a:t>Generally, r</a:t>
            </a:r>
            <a:r>
              <a:rPr lang="en-US" altLang="en-US" sz="2400" baseline="-25000" dirty="0">
                <a:latin typeface="Times New Roman" panose="02020603050405020304" pitchFamily="18" charset="0"/>
                <a:cs typeface="Times New Roman" panose="02020603050405020304" pitchFamily="18" charset="0"/>
              </a:rPr>
              <a:t>1</a:t>
            </a:r>
            <a:r>
              <a:rPr lang="en-US" altLang="en-US" sz="2400" dirty="0">
                <a:latin typeface="Times New Roman" panose="02020603050405020304" pitchFamily="18" charset="0"/>
                <a:ea typeface="Batang" charset="-127"/>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r</a:t>
            </a:r>
            <a:r>
              <a:rPr lang="en-US" altLang="en-US" sz="2400" baseline="-25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and s</a:t>
            </a:r>
            <a:r>
              <a:rPr lang="en-US" altLang="en-US" sz="2400" baseline="-25000" dirty="0">
                <a:latin typeface="Times New Roman" panose="02020603050405020304" pitchFamily="18" charset="0"/>
                <a:cs typeface="Times New Roman" panose="02020603050405020304" pitchFamily="18" charset="0"/>
              </a:rPr>
              <a:t>1</a:t>
            </a:r>
            <a:r>
              <a:rPr lang="en-US" altLang="en-US" sz="2400" dirty="0">
                <a:latin typeface="Times New Roman" panose="02020603050405020304" pitchFamily="18" charset="0"/>
                <a:ea typeface="Batang" charset="-127"/>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s</a:t>
            </a:r>
            <a:r>
              <a:rPr lang="en-US" altLang="en-US" sz="2400" baseline="-25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is assumed.</a:t>
            </a:r>
          </a:p>
          <a:p>
            <a:pPr lvl="1">
              <a:buFont typeface="Wingdings" charset="2"/>
              <a:buNone/>
            </a:pPr>
            <a:endParaRPr lang="en-US" altLang="en-US" sz="2200" dirty="0"/>
          </a:p>
          <a:p>
            <a:pPr>
              <a:buFont typeface="Wingdings" charset="2"/>
              <a:buNone/>
            </a:pPr>
            <a:endParaRPr lang="en-US" altLang="en-US" sz="2600" dirty="0"/>
          </a:p>
        </p:txBody>
      </p:sp>
      <p:sp>
        <p:nvSpPr>
          <p:cNvPr id="2" name="Slide Number Placeholder 1">
            <a:extLst>
              <a:ext uri="{FF2B5EF4-FFF2-40B4-BE49-F238E27FC236}">
                <a16:creationId xmlns:a16="http://schemas.microsoft.com/office/drawing/2014/main" id="{CE29A906-0396-FC41-BDDE-625B7E028FB6}"/>
              </a:ext>
            </a:extLst>
          </p:cNvPr>
          <p:cNvSpPr>
            <a:spLocks noGrp="1"/>
          </p:cNvSpPr>
          <p:nvPr>
            <p:ph type="sldNum" sz="quarter" idx="11"/>
          </p:nvPr>
        </p:nvSpPr>
        <p:spPr/>
        <p:txBody>
          <a:bodyPr/>
          <a:lstStyle/>
          <a:p>
            <a:fld id="{417DDD1A-043C-214E-AFBF-7C13B4723BDF}" type="slidenum">
              <a:rPr lang="en-US" smtClean="0"/>
              <a:t>8</a:t>
            </a:fld>
            <a:endParaRPr lang="en-US"/>
          </a:p>
        </p:txBody>
      </p:sp>
      <p:sp>
        <p:nvSpPr>
          <p:cNvPr id="6" name="Rectangle 2">
            <a:extLst>
              <a:ext uri="{FF2B5EF4-FFF2-40B4-BE49-F238E27FC236}">
                <a16:creationId xmlns:a16="http://schemas.microsoft.com/office/drawing/2014/main" id="{7EEC209A-66AA-9846-B94B-E3AB65164349}"/>
              </a:ext>
            </a:extLst>
          </p:cNvPr>
          <p:cNvSpPr>
            <a:spLocks noGrp="1" noChangeArrowheads="1"/>
          </p:cNvSpPr>
          <p:nvPr>
            <p:ph type="title"/>
          </p:nvPr>
        </p:nvSpPr>
        <p:spPr>
          <a:xfrm>
            <a:off x="336468" y="459575"/>
            <a:ext cx="8001000" cy="685800"/>
          </a:xfrm>
        </p:spPr>
        <p:txBody>
          <a:bodyPr/>
          <a:lstStyle/>
          <a:p>
            <a:r>
              <a:rPr lang="en-US" altLang="zh-CN" sz="3200" b="1" dirty="0">
                <a:latin typeface="Times New Roman" panose="02020603050405020304" pitchFamily="18" charset="0"/>
                <a:cs typeface="Times New Roman" panose="02020603050405020304" pitchFamily="18" charset="0"/>
              </a:rPr>
              <a:t>Contrast</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Stretching</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a:t>
            </a:r>
            <a:r>
              <a:rPr lang="zh-CN" altLang="en-US" sz="3200" b="1" dirty="0">
                <a:latin typeface="Times New Roman" panose="02020603050405020304" pitchFamily="18" charset="0"/>
                <a:cs typeface="Times New Roman" panose="02020603050405020304" pitchFamily="18" charset="0"/>
              </a:rPr>
              <a:t> </a:t>
            </a:r>
            <a:r>
              <a:rPr lang="en-US" altLang="en-US" sz="3200" b="1" dirty="0">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7248498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80</a:t>
            </a:fld>
            <a:endParaRPr lang="en-US"/>
          </a:p>
        </p:txBody>
      </p:sp>
      <p:sp>
        <p:nvSpPr>
          <p:cNvPr id="5" name="Rectangle 2">
            <a:extLst>
              <a:ext uri="{FF2B5EF4-FFF2-40B4-BE49-F238E27FC236}">
                <a16:creationId xmlns:a16="http://schemas.microsoft.com/office/drawing/2014/main" id="{47D2432C-F28B-4751-8503-18B859F39069}"/>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Sobel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(edge</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detection)</a:t>
            </a:r>
            <a:endParaRPr lang="en-US" altLang="en-US" sz="3200" b="1" kern="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EDCBC90-373F-1F46-A3BA-9F09D57ECADA}"/>
              </a:ext>
            </a:extLst>
          </p:cNvPr>
          <p:cNvSpPr/>
          <p:nvPr/>
        </p:nvSpPr>
        <p:spPr>
          <a:xfrm>
            <a:off x="378956" y="1278016"/>
            <a:ext cx="8176162" cy="163121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a:t>
            </a:r>
            <a:r>
              <a:rPr lang="en-US" altLang="zh-CN" sz="2000" dirty="0">
                <a:latin typeface="Times New Roman" panose="02020603050405020304" pitchFamily="18" charset="0"/>
                <a:cs typeface="Times New Roman" panose="02020603050405020304" pitchFamily="18" charset="0"/>
              </a:rPr>
              <a:t>S</a:t>
            </a:r>
            <a:r>
              <a:rPr lang="en-US" sz="2000" dirty="0">
                <a:latin typeface="Times New Roman" panose="02020603050405020304" pitchFamily="18" charset="0"/>
                <a:cs typeface="Times New Roman" panose="02020603050405020304" pitchFamily="18" charset="0"/>
              </a:rPr>
              <a:t>obel filter uses two </a:t>
            </a:r>
            <a:r>
              <a:rPr lang="en-US" sz="2000" b="1" dirty="0">
                <a:latin typeface="Times New Roman" panose="02020603050405020304" pitchFamily="18" charset="0"/>
                <a:cs typeface="Times New Roman" panose="02020603050405020304" pitchFamily="18" charset="0"/>
              </a:rPr>
              <a:t>3 x 3 </a:t>
            </a:r>
            <a:r>
              <a:rPr lang="en-US" sz="2000" dirty="0">
                <a:latin typeface="Times New Roman" panose="02020603050405020304" pitchFamily="18" charset="0"/>
                <a:cs typeface="Times New Roman" panose="02020603050405020304" pitchFamily="18" charset="0"/>
              </a:rPr>
              <a:t>kernels. One for changes in the horizontal direction, and one for changes in the vertical direction. The two kernels are convolved with the original image to calculate the approximations of the derivatives. If we define </a:t>
            </a:r>
            <a:r>
              <a:rPr lang="en-US" sz="2000" b="1" dirty="0" err="1">
                <a:latin typeface="Times New Roman" panose="02020603050405020304" pitchFamily="18" charset="0"/>
                <a:cs typeface="Times New Roman" panose="02020603050405020304" pitchFamily="18" charset="0"/>
              </a:rPr>
              <a:t>Gx</a:t>
            </a:r>
            <a:r>
              <a:rPr lang="en-US" sz="2000" dirty="0">
                <a:latin typeface="Times New Roman" panose="02020603050405020304" pitchFamily="18" charset="0"/>
                <a:cs typeface="Times New Roman" panose="02020603050405020304" pitchFamily="18" charset="0"/>
              </a:rPr>
              <a:t> and </a:t>
            </a:r>
            <a:r>
              <a:rPr lang="en-US" sz="2000" b="1" dirty="0" err="1">
                <a:latin typeface="Times New Roman" panose="02020603050405020304" pitchFamily="18" charset="0"/>
                <a:cs typeface="Times New Roman" panose="02020603050405020304" pitchFamily="18" charset="0"/>
              </a:rPr>
              <a:t>Gy</a:t>
            </a:r>
            <a:r>
              <a:rPr lang="en-US" sz="2000" dirty="0">
                <a:latin typeface="Times New Roman" panose="02020603050405020304" pitchFamily="18" charset="0"/>
                <a:cs typeface="Times New Roman" panose="02020603050405020304" pitchFamily="18" charset="0"/>
              </a:rPr>
              <a:t> as two images that contain the </a:t>
            </a:r>
            <a:r>
              <a:rPr lang="en-US" sz="2000" b="1" dirty="0">
                <a:latin typeface="Times New Roman" panose="02020603050405020304" pitchFamily="18" charset="0"/>
                <a:cs typeface="Times New Roman" panose="02020603050405020304" pitchFamily="18" charset="0"/>
              </a:rPr>
              <a:t>horizontal</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vertical</a:t>
            </a:r>
            <a:r>
              <a:rPr lang="en-US" sz="2000" dirty="0">
                <a:latin typeface="Times New Roman" panose="02020603050405020304" pitchFamily="18" charset="0"/>
                <a:cs typeface="Times New Roman" panose="02020603050405020304" pitchFamily="18" charset="0"/>
              </a:rPr>
              <a:t> derivative approximations respectively, the computations are:</a:t>
            </a:r>
          </a:p>
        </p:txBody>
      </p:sp>
      <p:pic>
        <p:nvPicPr>
          <p:cNvPr id="4" name="Picture 3">
            <a:extLst>
              <a:ext uri="{FF2B5EF4-FFF2-40B4-BE49-F238E27FC236}">
                <a16:creationId xmlns:a16="http://schemas.microsoft.com/office/drawing/2014/main" id="{99612D3A-609E-C64B-8DCD-E17264B2E1A1}"/>
              </a:ext>
            </a:extLst>
          </p:cNvPr>
          <p:cNvPicPr>
            <a:picLocks noChangeAspect="1"/>
          </p:cNvPicPr>
          <p:nvPr/>
        </p:nvPicPr>
        <p:blipFill>
          <a:blip r:embed="rId2"/>
          <a:stretch>
            <a:fillRect/>
          </a:stretch>
        </p:blipFill>
        <p:spPr>
          <a:xfrm>
            <a:off x="1564418" y="2970908"/>
            <a:ext cx="6015164" cy="1215185"/>
          </a:xfrm>
          <a:prstGeom prst="rect">
            <a:avLst/>
          </a:prstGeom>
        </p:spPr>
      </p:pic>
      <p:sp>
        <p:nvSpPr>
          <p:cNvPr id="9" name="Rectangle 8">
            <a:extLst>
              <a:ext uri="{FF2B5EF4-FFF2-40B4-BE49-F238E27FC236}">
                <a16:creationId xmlns:a16="http://schemas.microsoft.com/office/drawing/2014/main" id="{0D30918A-262F-DC45-96B9-CD18FD679A20}"/>
              </a:ext>
            </a:extLst>
          </p:cNvPr>
          <p:cNvSpPr/>
          <p:nvPr/>
        </p:nvSpPr>
        <p:spPr>
          <a:xfrm>
            <a:off x="378956" y="4186093"/>
            <a:ext cx="4045210"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Where A is the original source image</a:t>
            </a:r>
            <a:r>
              <a:rPr lang="en-US" dirty="0"/>
              <a:t>.</a:t>
            </a:r>
          </a:p>
        </p:txBody>
      </p:sp>
      <p:sp>
        <p:nvSpPr>
          <p:cNvPr id="10" name="Rectangle 9">
            <a:extLst>
              <a:ext uri="{FF2B5EF4-FFF2-40B4-BE49-F238E27FC236}">
                <a16:creationId xmlns:a16="http://schemas.microsoft.com/office/drawing/2014/main" id="{054492DB-C751-9244-81F5-B3A19C51367F}"/>
              </a:ext>
            </a:extLst>
          </p:cNvPr>
          <p:cNvSpPr/>
          <p:nvPr/>
        </p:nvSpPr>
        <p:spPr>
          <a:xfrm>
            <a:off x="378956" y="4741738"/>
            <a:ext cx="8278156" cy="70788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At each pixel in the image, the gradient approximations given by </a:t>
            </a:r>
            <a:r>
              <a:rPr lang="en-US" sz="2000" dirty="0" err="1">
                <a:latin typeface="Times New Roman" panose="02020603050405020304" pitchFamily="18" charset="0"/>
                <a:cs typeface="Times New Roman" panose="02020603050405020304" pitchFamily="18" charset="0"/>
              </a:rPr>
              <a:t>Gx</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Gy</a:t>
            </a:r>
            <a:r>
              <a:rPr lang="en-US" sz="2000" dirty="0">
                <a:latin typeface="Times New Roman" panose="02020603050405020304" pitchFamily="18" charset="0"/>
                <a:cs typeface="Times New Roman" panose="02020603050405020304" pitchFamily="18" charset="0"/>
              </a:rPr>
              <a:t> are combined to give the gradient magnitude, using:</a:t>
            </a:r>
          </a:p>
        </p:txBody>
      </p:sp>
      <p:pic>
        <p:nvPicPr>
          <p:cNvPr id="12" name="Picture 11">
            <a:extLst>
              <a:ext uri="{FF2B5EF4-FFF2-40B4-BE49-F238E27FC236}">
                <a16:creationId xmlns:a16="http://schemas.microsoft.com/office/drawing/2014/main" id="{BC49A57A-99AB-674B-9B92-550BB4A9E37A}"/>
              </a:ext>
            </a:extLst>
          </p:cNvPr>
          <p:cNvPicPr>
            <a:picLocks noChangeAspect="1"/>
          </p:cNvPicPr>
          <p:nvPr/>
        </p:nvPicPr>
        <p:blipFill>
          <a:blip r:embed="rId3"/>
          <a:stretch>
            <a:fillRect/>
          </a:stretch>
        </p:blipFill>
        <p:spPr>
          <a:xfrm>
            <a:off x="3660314" y="5579984"/>
            <a:ext cx="1823371" cy="625732"/>
          </a:xfrm>
          <a:prstGeom prst="rect">
            <a:avLst/>
          </a:prstGeom>
        </p:spPr>
      </p:pic>
    </p:spTree>
    <p:extLst>
      <p:ext uri="{BB962C8B-B14F-4D97-AF65-F5344CB8AC3E}">
        <p14:creationId xmlns:p14="http://schemas.microsoft.com/office/powerpoint/2010/main" val="32379828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BA5CC6-E8FE-4610-8AF8-986CDC9CEAC8}"/>
              </a:ext>
            </a:extLst>
          </p:cNvPr>
          <p:cNvSpPr>
            <a:spLocks noGrp="1"/>
          </p:cNvSpPr>
          <p:nvPr>
            <p:ph type="sldNum" sz="quarter" idx="11"/>
          </p:nvPr>
        </p:nvSpPr>
        <p:spPr/>
        <p:txBody>
          <a:bodyPr/>
          <a:lstStyle/>
          <a:p>
            <a:fld id="{417DDD1A-043C-214E-AFBF-7C13B4723BDF}" type="slidenum">
              <a:rPr lang="en-US" smtClean="0"/>
              <a:t>81</a:t>
            </a:fld>
            <a:endParaRPr lang="en-US"/>
          </a:p>
        </p:txBody>
      </p:sp>
      <p:sp>
        <p:nvSpPr>
          <p:cNvPr id="5" name="Rectangle 2">
            <a:extLst>
              <a:ext uri="{FF2B5EF4-FFF2-40B4-BE49-F238E27FC236}">
                <a16:creationId xmlns:a16="http://schemas.microsoft.com/office/drawing/2014/main" id="{47D2432C-F28B-4751-8503-18B859F39069}"/>
              </a:ext>
            </a:extLst>
          </p:cNvPr>
          <p:cNvSpPr txBox="1">
            <a:spLocks noChangeArrowheads="1"/>
          </p:cNvSpPr>
          <p:nvPr/>
        </p:nvSpPr>
        <p:spPr bwMode="auto">
          <a:xfrm>
            <a:off x="378956" y="457200"/>
            <a:ext cx="800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95" baseline="0">
                <a:solidFill>
                  <a:schemeClr val="tx1"/>
                </a:solidFill>
                <a:latin typeface="+mj-lt"/>
                <a:ea typeface="+mj-ea"/>
                <a:cs typeface="+mj-cs"/>
              </a:defRPr>
            </a:lvl1pPr>
            <a:lvl2pPr algn="l" rtl="0" eaLnBrk="1" fontAlgn="base" hangingPunct="1">
              <a:spcBef>
                <a:spcPct val="0"/>
              </a:spcBef>
              <a:spcAft>
                <a:spcPct val="0"/>
              </a:spcAft>
              <a:defRPr sz="2430">
                <a:solidFill>
                  <a:schemeClr val="tx1"/>
                </a:solidFill>
                <a:latin typeface="Arial" charset="0"/>
                <a:ea typeface="Osaka" charset="-128"/>
                <a:cs typeface="Osaka" charset="-128"/>
              </a:defRPr>
            </a:lvl2pPr>
            <a:lvl3pPr algn="l" rtl="0" eaLnBrk="1" fontAlgn="base" hangingPunct="1">
              <a:spcBef>
                <a:spcPct val="0"/>
              </a:spcBef>
              <a:spcAft>
                <a:spcPct val="0"/>
              </a:spcAft>
              <a:defRPr sz="2430">
                <a:solidFill>
                  <a:schemeClr val="tx1"/>
                </a:solidFill>
                <a:latin typeface="Arial" charset="0"/>
                <a:ea typeface="Osaka" charset="-128"/>
                <a:cs typeface="Osaka" charset="-128"/>
              </a:defRPr>
            </a:lvl3pPr>
            <a:lvl4pPr algn="l" rtl="0" eaLnBrk="1" fontAlgn="base" hangingPunct="1">
              <a:spcBef>
                <a:spcPct val="0"/>
              </a:spcBef>
              <a:spcAft>
                <a:spcPct val="0"/>
              </a:spcAft>
              <a:defRPr sz="2430">
                <a:solidFill>
                  <a:schemeClr val="tx1"/>
                </a:solidFill>
                <a:latin typeface="Arial" charset="0"/>
                <a:ea typeface="Osaka" charset="-128"/>
                <a:cs typeface="Osaka" charset="-128"/>
              </a:defRPr>
            </a:lvl4pPr>
            <a:lvl5pPr algn="l" rtl="0" eaLnBrk="1" fontAlgn="base" hangingPunct="1">
              <a:spcBef>
                <a:spcPct val="0"/>
              </a:spcBef>
              <a:spcAft>
                <a:spcPct val="0"/>
              </a:spcAft>
              <a:defRPr sz="2430">
                <a:solidFill>
                  <a:schemeClr val="tx1"/>
                </a:solidFill>
                <a:latin typeface="Arial" charset="0"/>
                <a:ea typeface="Osaka" charset="-128"/>
                <a:cs typeface="Osaka" charset="-128"/>
              </a:defRPr>
            </a:lvl5pPr>
            <a:lvl6pPr marL="308610" algn="l" rtl="0" eaLnBrk="1" fontAlgn="base" hangingPunct="1">
              <a:spcBef>
                <a:spcPct val="0"/>
              </a:spcBef>
              <a:spcAft>
                <a:spcPct val="0"/>
              </a:spcAft>
              <a:defRPr sz="2430">
                <a:solidFill>
                  <a:schemeClr val="tx1"/>
                </a:solidFill>
                <a:latin typeface="Arial" charset="0"/>
                <a:ea typeface="Osaka" charset="-128"/>
                <a:cs typeface="Osaka" charset="-128"/>
              </a:defRPr>
            </a:lvl6pPr>
            <a:lvl7pPr marL="617220" algn="l" rtl="0" eaLnBrk="1" fontAlgn="base" hangingPunct="1">
              <a:spcBef>
                <a:spcPct val="0"/>
              </a:spcBef>
              <a:spcAft>
                <a:spcPct val="0"/>
              </a:spcAft>
              <a:defRPr sz="2430">
                <a:solidFill>
                  <a:schemeClr val="tx1"/>
                </a:solidFill>
                <a:latin typeface="Arial" charset="0"/>
                <a:ea typeface="Osaka" charset="-128"/>
                <a:cs typeface="Osaka" charset="-128"/>
              </a:defRPr>
            </a:lvl7pPr>
            <a:lvl8pPr marL="925830" algn="l" rtl="0" eaLnBrk="1" fontAlgn="base" hangingPunct="1">
              <a:spcBef>
                <a:spcPct val="0"/>
              </a:spcBef>
              <a:spcAft>
                <a:spcPct val="0"/>
              </a:spcAft>
              <a:defRPr sz="2430">
                <a:solidFill>
                  <a:schemeClr val="tx1"/>
                </a:solidFill>
                <a:latin typeface="Arial" charset="0"/>
                <a:ea typeface="Osaka" charset="-128"/>
                <a:cs typeface="Osaka" charset="-128"/>
              </a:defRPr>
            </a:lvl8pPr>
            <a:lvl9pPr marL="1234440" algn="l" rtl="0" eaLnBrk="1" fontAlgn="base" hangingPunct="1">
              <a:spcBef>
                <a:spcPct val="0"/>
              </a:spcBef>
              <a:spcAft>
                <a:spcPct val="0"/>
              </a:spcAft>
              <a:defRPr sz="2430">
                <a:solidFill>
                  <a:schemeClr val="tx1"/>
                </a:solidFill>
                <a:latin typeface="Arial" charset="0"/>
                <a:ea typeface="Osaka" charset="-128"/>
                <a:cs typeface="Osaka" charset="-128"/>
              </a:defRPr>
            </a:lvl9pPr>
          </a:lstStyle>
          <a:p>
            <a:r>
              <a:rPr lang="en-US" altLang="en-US" sz="3200" b="1" kern="0" dirty="0">
                <a:latin typeface="Times New Roman" panose="02020603050405020304" pitchFamily="18" charset="0"/>
                <a:cs typeface="Times New Roman" panose="02020603050405020304" pitchFamily="18" charset="0"/>
              </a:rPr>
              <a:t>Spa</a:t>
            </a:r>
            <a:r>
              <a:rPr lang="en-US" altLang="zh-CN" sz="3200" b="1" kern="0" dirty="0">
                <a:latin typeface="Times New Roman" panose="02020603050405020304" pitchFamily="18" charset="0"/>
                <a:cs typeface="Times New Roman" panose="02020603050405020304" pitchFamily="18" charset="0"/>
              </a:rPr>
              <a:t>t</a:t>
            </a:r>
            <a:r>
              <a:rPr lang="en-US" altLang="en-US" sz="3200" b="1" kern="0" dirty="0">
                <a:latin typeface="Times New Roman" panose="02020603050405020304" pitchFamily="18" charset="0"/>
                <a:cs typeface="Times New Roman" panose="02020603050405020304" pitchFamily="18" charset="0"/>
              </a:rPr>
              <a:t>ial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filtering – Sobel</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Filter</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(edge</a:t>
            </a:r>
            <a:r>
              <a:rPr lang="zh-CN" altLang="en-US" sz="3200" b="1" kern="0" dirty="0">
                <a:latin typeface="Times New Roman" panose="02020603050405020304" pitchFamily="18" charset="0"/>
                <a:cs typeface="Times New Roman" panose="02020603050405020304" pitchFamily="18" charset="0"/>
              </a:rPr>
              <a:t> </a:t>
            </a:r>
            <a:r>
              <a:rPr lang="en-US" altLang="zh-CN" sz="3200" b="1" kern="0" dirty="0">
                <a:latin typeface="Times New Roman" panose="02020603050405020304" pitchFamily="18" charset="0"/>
                <a:cs typeface="Times New Roman" panose="02020603050405020304" pitchFamily="18" charset="0"/>
              </a:rPr>
              <a:t>detection)</a:t>
            </a:r>
            <a:endParaRPr lang="en-US" altLang="en-US" sz="3200" b="1" kern="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D977DF5-C0EE-C140-A4FC-F2DA1F4855ED}"/>
              </a:ext>
            </a:extLst>
          </p:cNvPr>
          <p:cNvPicPr>
            <a:picLocks noChangeAspect="1"/>
          </p:cNvPicPr>
          <p:nvPr/>
        </p:nvPicPr>
        <p:blipFill>
          <a:blip r:embed="rId2"/>
          <a:stretch>
            <a:fillRect/>
          </a:stretch>
        </p:blipFill>
        <p:spPr>
          <a:xfrm>
            <a:off x="1350247" y="1354116"/>
            <a:ext cx="3029209" cy="2267857"/>
          </a:xfrm>
          <a:prstGeom prst="rect">
            <a:avLst/>
          </a:prstGeom>
        </p:spPr>
      </p:pic>
      <p:pic>
        <p:nvPicPr>
          <p:cNvPr id="4" name="Picture 3">
            <a:extLst>
              <a:ext uri="{FF2B5EF4-FFF2-40B4-BE49-F238E27FC236}">
                <a16:creationId xmlns:a16="http://schemas.microsoft.com/office/drawing/2014/main" id="{8BB45903-93D7-6744-990C-5E63B7520E6B}"/>
              </a:ext>
            </a:extLst>
          </p:cNvPr>
          <p:cNvPicPr>
            <a:picLocks noChangeAspect="1"/>
          </p:cNvPicPr>
          <p:nvPr/>
        </p:nvPicPr>
        <p:blipFill>
          <a:blip r:embed="rId3"/>
          <a:stretch>
            <a:fillRect/>
          </a:stretch>
        </p:blipFill>
        <p:spPr>
          <a:xfrm>
            <a:off x="4488875" y="1354116"/>
            <a:ext cx="3034570" cy="2267857"/>
          </a:xfrm>
          <a:prstGeom prst="rect">
            <a:avLst/>
          </a:prstGeom>
        </p:spPr>
      </p:pic>
      <p:pic>
        <p:nvPicPr>
          <p:cNvPr id="7" name="Picture 6">
            <a:extLst>
              <a:ext uri="{FF2B5EF4-FFF2-40B4-BE49-F238E27FC236}">
                <a16:creationId xmlns:a16="http://schemas.microsoft.com/office/drawing/2014/main" id="{F566682D-2DC4-C445-9AF1-5C2FAA5D2BDD}"/>
              </a:ext>
            </a:extLst>
          </p:cNvPr>
          <p:cNvPicPr>
            <a:picLocks noChangeAspect="1"/>
          </p:cNvPicPr>
          <p:nvPr/>
        </p:nvPicPr>
        <p:blipFill>
          <a:blip r:embed="rId4"/>
          <a:stretch>
            <a:fillRect/>
          </a:stretch>
        </p:blipFill>
        <p:spPr>
          <a:xfrm>
            <a:off x="1350247" y="3726212"/>
            <a:ext cx="3053507" cy="2267857"/>
          </a:xfrm>
          <a:prstGeom prst="rect">
            <a:avLst/>
          </a:prstGeom>
        </p:spPr>
      </p:pic>
      <p:pic>
        <p:nvPicPr>
          <p:cNvPr id="8" name="Picture 7">
            <a:extLst>
              <a:ext uri="{FF2B5EF4-FFF2-40B4-BE49-F238E27FC236}">
                <a16:creationId xmlns:a16="http://schemas.microsoft.com/office/drawing/2014/main" id="{389C536A-DD42-BD45-941F-D9AEBC6B79F6}"/>
              </a:ext>
            </a:extLst>
          </p:cNvPr>
          <p:cNvPicPr>
            <a:picLocks noChangeAspect="1"/>
          </p:cNvPicPr>
          <p:nvPr/>
        </p:nvPicPr>
        <p:blipFill>
          <a:blip r:embed="rId5"/>
          <a:stretch>
            <a:fillRect/>
          </a:stretch>
        </p:blipFill>
        <p:spPr>
          <a:xfrm>
            <a:off x="4488875" y="3714339"/>
            <a:ext cx="3045407" cy="2267856"/>
          </a:xfrm>
          <a:prstGeom prst="rect">
            <a:avLst/>
          </a:prstGeom>
        </p:spPr>
      </p:pic>
      <p:pic>
        <p:nvPicPr>
          <p:cNvPr id="9" name="Picture 8">
            <a:extLst>
              <a:ext uri="{FF2B5EF4-FFF2-40B4-BE49-F238E27FC236}">
                <a16:creationId xmlns:a16="http://schemas.microsoft.com/office/drawing/2014/main" id="{6A3A3EC0-757A-3D41-A432-C718306EDDD0}"/>
              </a:ext>
            </a:extLst>
          </p:cNvPr>
          <p:cNvPicPr>
            <a:picLocks noChangeAspect="1"/>
          </p:cNvPicPr>
          <p:nvPr/>
        </p:nvPicPr>
        <p:blipFill>
          <a:blip r:embed="rId6"/>
          <a:stretch>
            <a:fillRect/>
          </a:stretch>
        </p:blipFill>
        <p:spPr>
          <a:xfrm>
            <a:off x="103290" y="4644324"/>
            <a:ext cx="1246957" cy="746533"/>
          </a:xfrm>
          <a:prstGeom prst="rect">
            <a:avLst/>
          </a:prstGeom>
        </p:spPr>
      </p:pic>
      <p:pic>
        <p:nvPicPr>
          <p:cNvPr id="10" name="Picture 9">
            <a:extLst>
              <a:ext uri="{FF2B5EF4-FFF2-40B4-BE49-F238E27FC236}">
                <a16:creationId xmlns:a16="http://schemas.microsoft.com/office/drawing/2014/main" id="{99B3CFFC-650A-C540-840D-A0FD0AEBC83D}"/>
              </a:ext>
            </a:extLst>
          </p:cNvPr>
          <p:cNvPicPr>
            <a:picLocks noChangeAspect="1"/>
          </p:cNvPicPr>
          <p:nvPr/>
        </p:nvPicPr>
        <p:blipFill>
          <a:blip r:embed="rId7"/>
          <a:stretch>
            <a:fillRect/>
          </a:stretch>
        </p:blipFill>
        <p:spPr>
          <a:xfrm>
            <a:off x="7534282" y="2024494"/>
            <a:ext cx="1384300" cy="927100"/>
          </a:xfrm>
          <a:prstGeom prst="rect">
            <a:avLst/>
          </a:prstGeom>
        </p:spPr>
      </p:pic>
    </p:spTree>
    <p:extLst>
      <p:ext uri="{BB962C8B-B14F-4D97-AF65-F5344CB8AC3E}">
        <p14:creationId xmlns:p14="http://schemas.microsoft.com/office/powerpoint/2010/main" val="3199108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457200" y="473075"/>
            <a:ext cx="8001000" cy="685800"/>
          </a:xfrm>
        </p:spPr>
        <p:txBody>
          <a:bodyPr/>
          <a:lstStyle/>
          <a:p>
            <a:r>
              <a:rPr lang="en-US" altLang="en-US" sz="3200" b="1" dirty="0">
                <a:latin typeface="Times New Roman" panose="02020603050405020304" pitchFamily="18" charset="0"/>
                <a:cs typeface="Times New Roman" panose="02020603050405020304" pitchFamily="18" charset="0"/>
              </a:rPr>
              <a:t>Power Law</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(Gamma)</a:t>
            </a:r>
            <a:r>
              <a:rPr lang="en-US" altLang="en-US" sz="3200" b="1" dirty="0">
                <a:latin typeface="Times New Roman" panose="02020603050405020304" pitchFamily="18" charset="0"/>
                <a:cs typeface="Times New Roman" panose="02020603050405020304" pitchFamily="18" charset="0"/>
              </a:rPr>
              <a:t> Transformation</a:t>
            </a:r>
          </a:p>
        </p:txBody>
      </p:sp>
      <p:sp>
        <p:nvSpPr>
          <p:cNvPr id="141315" name="Rectangle 3"/>
          <p:cNvSpPr>
            <a:spLocks noGrp="1" noChangeArrowheads="1"/>
          </p:cNvSpPr>
          <p:nvPr>
            <p:ph idx="1"/>
          </p:nvPr>
        </p:nvSpPr>
        <p:spPr>
          <a:xfrm>
            <a:off x="348580" y="2339494"/>
            <a:ext cx="3418748" cy="1428877"/>
          </a:xfrm>
        </p:spPr>
        <p:txBody>
          <a:bodyPr/>
          <a:lstStyle/>
          <a:p>
            <a:pPr marL="0" indent="0" algn="ctr">
              <a:buNone/>
            </a:pPr>
            <a:r>
              <a:rPr lang="en-US" altLang="en-US"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en-US" sz="3200" dirty="0">
                <a:latin typeface="Times New Roman" panose="02020603050405020304" pitchFamily="18" charset="0"/>
                <a:cs typeface="Times New Roman" panose="02020603050405020304" pitchFamily="18" charset="0"/>
              </a:rPr>
              <a:t>s = </a:t>
            </a:r>
            <a:r>
              <a:rPr lang="en-US" altLang="zh-CN" sz="3200" dirty="0" err="1">
                <a:latin typeface="Times New Roman" panose="02020603050405020304" pitchFamily="18" charset="0"/>
                <a:cs typeface="Times New Roman" panose="02020603050405020304" pitchFamily="18" charset="0"/>
              </a:rPr>
              <a:t>c</a:t>
            </a:r>
            <a:r>
              <a:rPr lang="en-US" altLang="en-US" sz="3200" dirty="0" err="1">
                <a:latin typeface="Times New Roman" panose="02020603050405020304" pitchFamily="18" charset="0"/>
                <a:cs typeface="Times New Roman" panose="02020603050405020304" pitchFamily="18" charset="0"/>
              </a:rPr>
              <a:t>r</a:t>
            </a:r>
            <a:r>
              <a:rPr lang="el-GR" altLang="en-US" sz="3200" baseline="30000" dirty="0">
                <a:latin typeface="Times New Roman" panose="02020603050405020304" pitchFamily="18" charset="0"/>
                <a:cs typeface="Times New Roman" panose="02020603050405020304" pitchFamily="18" charset="0"/>
              </a:rPr>
              <a:t>γ</a:t>
            </a:r>
            <a:endParaRPr lang="en-US" altLang="en-US" sz="3200" baseline="300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t>
            </a:r>
            <a:r>
              <a:rPr lang="en-US"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sym typeface="Symbol" charset="2"/>
              </a:rPr>
              <a:t> : positive constants</a:t>
            </a:r>
            <a:endParaRPr lang="en-US" altLang="en-US" sz="2400" dirty="0">
              <a:latin typeface="Times New Roman" panose="02020603050405020304" pitchFamily="18" charset="0"/>
              <a:cs typeface="Times New Roman" panose="02020603050405020304" pitchFamily="18" charset="0"/>
            </a:endParaRPr>
          </a:p>
          <a:p>
            <a:pPr marL="0" indent="0">
              <a:buNone/>
            </a:pPr>
            <a:endParaRPr lang="el-GR" altLang="en-US" dirty="0"/>
          </a:p>
        </p:txBody>
      </p:sp>
      <p:sp>
        <p:nvSpPr>
          <p:cNvPr id="2" name="Slide Number Placeholder 1">
            <a:extLst>
              <a:ext uri="{FF2B5EF4-FFF2-40B4-BE49-F238E27FC236}">
                <a16:creationId xmlns:a16="http://schemas.microsoft.com/office/drawing/2014/main" id="{D40D409A-4344-E648-9FEF-6869AD2CCA5D}"/>
              </a:ext>
            </a:extLst>
          </p:cNvPr>
          <p:cNvSpPr>
            <a:spLocks noGrp="1"/>
          </p:cNvSpPr>
          <p:nvPr>
            <p:ph type="sldNum" sz="quarter" idx="11"/>
          </p:nvPr>
        </p:nvSpPr>
        <p:spPr/>
        <p:txBody>
          <a:bodyPr/>
          <a:lstStyle/>
          <a:p>
            <a:fld id="{417DDD1A-043C-214E-AFBF-7C13B4723BDF}" type="slidenum">
              <a:rPr lang="en-US" smtClean="0"/>
              <a:t>9</a:t>
            </a:fld>
            <a:endParaRPr lang="en-US"/>
          </a:p>
        </p:txBody>
      </p:sp>
      <p:pic>
        <p:nvPicPr>
          <p:cNvPr id="3" name="Picture 2">
            <a:extLst>
              <a:ext uri="{FF2B5EF4-FFF2-40B4-BE49-F238E27FC236}">
                <a16:creationId xmlns:a16="http://schemas.microsoft.com/office/drawing/2014/main" id="{F25865B8-5168-EA4F-959E-8B1037710849}"/>
              </a:ext>
            </a:extLst>
          </p:cNvPr>
          <p:cNvPicPr>
            <a:picLocks noChangeAspect="1"/>
          </p:cNvPicPr>
          <p:nvPr/>
        </p:nvPicPr>
        <p:blipFill>
          <a:blip r:embed="rId2"/>
          <a:stretch>
            <a:fillRect/>
          </a:stretch>
        </p:blipFill>
        <p:spPr>
          <a:xfrm>
            <a:off x="3931212" y="1414603"/>
            <a:ext cx="4833198" cy="4707536"/>
          </a:xfrm>
          <a:prstGeom prst="rect">
            <a:avLst/>
          </a:prstGeom>
        </p:spPr>
      </p:pic>
    </p:spTree>
    <p:extLst>
      <p:ext uri="{BB962C8B-B14F-4D97-AF65-F5344CB8AC3E}">
        <p14:creationId xmlns:p14="http://schemas.microsoft.com/office/powerpoint/2010/main" val="817451569"/>
      </p:ext>
    </p:extLst>
  </p:cSld>
  <p:clrMapOvr>
    <a:masterClrMapping/>
  </p:clrMapOvr>
</p:sld>
</file>

<file path=ppt/theme/theme1.xml><?xml version="1.0" encoding="utf-8"?>
<a:theme xmlns:a="http://schemas.openxmlformats.org/drawingml/2006/main" name="Faculty Posting Guidelin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Osaka" charset="-128"/>
            <a:cs typeface="Osaka"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Osaka" charset="-128"/>
            <a:cs typeface="Osaka"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aculty Posting Guidelines" id="{6EC988BB-B29A-42AB-9CE7-F415315F3B86}" vid="{731023A4-A6AD-4982-B38A-7201DEA1447D}"/>
    </a:ext>
  </a:extLst>
</a:theme>
</file>

<file path=ppt/theme/theme2.xml><?xml version="1.0" encoding="utf-8"?>
<a:theme xmlns:a="http://schemas.openxmlformats.org/drawingml/2006/main" name="1_Faculty Posting Guidelin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Osaka" charset="-128"/>
            <a:cs typeface="Osaka"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Osaka" charset="-128"/>
            <a:cs typeface="Osaka"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aculty Posting Guidelines" id="{CB2D6C87-EDCC-4103-A540-C971DA9025F5}" vid="{BADD2421-4200-4DAA-9640-B45884F0C9B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Faculty Posting Guidelines</Template>
  <TotalTime>13013</TotalTime>
  <Words>1473</Words>
  <Application>Microsoft Macintosh PowerPoint</Application>
  <PresentationFormat>On-screen Show (4:3)</PresentationFormat>
  <Paragraphs>331</Paragraphs>
  <Slides>81</Slides>
  <Notes>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81</vt:i4>
      </vt:variant>
    </vt:vector>
  </HeadingPairs>
  <TitlesOfParts>
    <vt:vector size="91" baseType="lpstr">
      <vt:lpstr>Arial</vt:lpstr>
      <vt:lpstr>Calibri</vt:lpstr>
      <vt:lpstr>Cambria Math</vt:lpstr>
      <vt:lpstr>Lucida Grande</vt:lpstr>
      <vt:lpstr>Times</vt:lpstr>
      <vt:lpstr>Times New Roman</vt:lpstr>
      <vt:lpstr>Wingdings</vt:lpstr>
      <vt:lpstr>Faculty Posting Guidelines</vt:lpstr>
      <vt:lpstr>1_Faculty Posting Guidelines</vt:lpstr>
      <vt:lpstr>Equation</vt:lpstr>
      <vt:lpstr>PowerPoint Presentation</vt:lpstr>
      <vt:lpstr>Overview</vt:lpstr>
      <vt:lpstr>Spatial Domain Methods</vt:lpstr>
      <vt:lpstr>Image negative</vt:lpstr>
      <vt:lpstr>Image negative</vt:lpstr>
      <vt:lpstr>Contrast Stretching</vt:lpstr>
      <vt:lpstr>Contrast Stretching -- Example</vt:lpstr>
      <vt:lpstr>Contrast Stretching -- Example</vt:lpstr>
      <vt:lpstr>Power Law (Gamma) Transformation</vt:lpstr>
      <vt:lpstr>Power Law (Gamma) Transformation</vt:lpstr>
      <vt:lpstr>PowerPoint Presentation</vt:lpstr>
      <vt:lpstr>PowerPoint Presentation</vt:lpstr>
      <vt:lpstr>PowerPoint Presentation</vt:lpstr>
      <vt:lpstr>Bit-Plane Slicing </vt:lpstr>
      <vt:lpstr>Bit-Plane Slicing </vt:lpstr>
      <vt:lpstr>PowerPoint Presentation</vt:lpstr>
      <vt:lpstr>Histogram Processing</vt:lpstr>
      <vt:lpstr>Histogram Processing</vt:lpstr>
      <vt:lpstr>Histogram Processing</vt:lpstr>
      <vt:lpstr>PowerPoint Presentation</vt:lpstr>
      <vt:lpstr>Histogram Processing</vt:lpstr>
      <vt:lpstr>Histogram Processing</vt:lpstr>
      <vt:lpstr>Histogram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Feng Jiang</dc:creator>
  <cp:lastModifiedBy>Liu, Chao</cp:lastModifiedBy>
  <cp:revision>288</cp:revision>
  <dcterms:created xsi:type="dcterms:W3CDTF">2017-08-20T16:36:24Z</dcterms:created>
  <dcterms:modified xsi:type="dcterms:W3CDTF">2019-09-09T16:49:56Z</dcterms:modified>
</cp:coreProperties>
</file>